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9"/>
  </p:notesMasterIdLst>
  <p:sldIdLst>
    <p:sldId id="256" r:id="rId2"/>
    <p:sldId id="258" r:id="rId3"/>
    <p:sldId id="326" r:id="rId4"/>
    <p:sldId id="348" r:id="rId5"/>
    <p:sldId id="259" r:id="rId6"/>
    <p:sldId id="261" r:id="rId7"/>
    <p:sldId id="260" r:id="rId8"/>
    <p:sldId id="316" r:id="rId9"/>
    <p:sldId id="296" r:id="rId10"/>
    <p:sldId id="265" r:id="rId11"/>
    <p:sldId id="295" r:id="rId12"/>
    <p:sldId id="317" r:id="rId13"/>
    <p:sldId id="300" r:id="rId14"/>
    <p:sldId id="264" r:id="rId15"/>
    <p:sldId id="262" r:id="rId16"/>
    <p:sldId id="349" r:id="rId17"/>
    <p:sldId id="297" r:id="rId18"/>
    <p:sldId id="318" r:id="rId19"/>
    <p:sldId id="263" r:id="rId20"/>
    <p:sldId id="301" r:id="rId21"/>
    <p:sldId id="302" r:id="rId22"/>
    <p:sldId id="350" r:id="rId23"/>
    <p:sldId id="320" r:id="rId24"/>
    <p:sldId id="362" r:id="rId25"/>
    <p:sldId id="321" r:id="rId26"/>
    <p:sldId id="322" r:id="rId27"/>
    <p:sldId id="358" r:id="rId28"/>
    <p:sldId id="269" r:id="rId29"/>
    <p:sldId id="287" r:id="rId30"/>
    <p:sldId id="327" r:id="rId31"/>
    <p:sldId id="354" r:id="rId32"/>
    <p:sldId id="371" r:id="rId33"/>
    <p:sldId id="325" r:id="rId34"/>
    <p:sldId id="272" r:id="rId35"/>
    <p:sldId id="363" r:id="rId36"/>
    <p:sldId id="372" r:id="rId37"/>
    <p:sldId id="353" r:id="rId38"/>
    <p:sldId id="355" r:id="rId39"/>
    <p:sldId id="356" r:id="rId40"/>
    <p:sldId id="351" r:id="rId41"/>
    <p:sldId id="330" r:id="rId42"/>
    <p:sldId id="331" r:id="rId43"/>
    <p:sldId id="344" r:id="rId44"/>
    <p:sldId id="357" r:id="rId45"/>
    <p:sldId id="359" r:id="rId46"/>
    <p:sldId id="329" r:id="rId47"/>
    <p:sldId id="279" r:id="rId48"/>
    <p:sldId id="275" r:id="rId49"/>
    <p:sldId id="333" r:id="rId50"/>
    <p:sldId id="334" r:id="rId51"/>
    <p:sldId id="267" r:id="rId52"/>
    <p:sldId id="365" r:id="rId53"/>
    <p:sldId id="368" r:id="rId54"/>
    <p:sldId id="364" r:id="rId55"/>
    <p:sldId id="366" r:id="rId56"/>
    <p:sldId id="338" r:id="rId57"/>
    <p:sldId id="360" r:id="rId58"/>
    <p:sldId id="337" r:id="rId59"/>
    <p:sldId id="270" r:id="rId60"/>
    <p:sldId id="268" r:id="rId61"/>
    <p:sldId id="361" r:id="rId62"/>
    <p:sldId id="342" r:id="rId63"/>
    <p:sldId id="340" r:id="rId64"/>
    <p:sldId id="343" r:id="rId65"/>
    <p:sldId id="285" r:id="rId66"/>
    <p:sldId id="257" r:id="rId67"/>
    <p:sldId id="278" r:id="rId68"/>
  </p:sldIdLst>
  <p:sldSz cx="9144000" cy="5143500" type="screen16x9"/>
  <p:notesSz cx="6858000" cy="9144000"/>
  <p:embeddedFontLst>
    <p:embeddedFont>
      <p:font typeface="Calibri" panose="020F0502020204030204" pitchFamily="34" charset="0"/>
      <p:regular r:id="rId70"/>
      <p:bold r:id="rId71"/>
      <p:italic r:id="rId72"/>
      <p:boldItalic r:id="rId73"/>
    </p:embeddedFont>
    <p:embeddedFont>
      <p:font typeface="Cambria Math" panose="02040503050406030204" pitchFamily="18" charset="0"/>
      <p:regular r:id="rId74"/>
    </p:embeddedFont>
    <p:embeddedFont>
      <p:font typeface="Dosis" panose="020B0604020202020204" charset="0"/>
      <p:regular r:id="rId75"/>
      <p:bold r:id="rId76"/>
    </p:embeddedFont>
    <p:embeddedFont>
      <p:font typeface="Dosis ExtraLight" panose="020B0604020202020204" charset="0"/>
      <p:regular r:id="rId77"/>
      <p:bold r:id="rId78"/>
    </p:embeddedFont>
    <p:embeddedFont>
      <p:font typeface="Garamond" panose="02020404030301010803" pitchFamily="18" charset="0"/>
      <p:regular r:id="rId79"/>
      <p:bold r:id="rId80"/>
      <p:italic r:id="rId81"/>
    </p:embeddedFont>
    <p:embeddedFont>
      <p:font typeface="Open Sans" panose="020B0606030504020204" pitchFamily="34" charset="0"/>
      <p:regular r:id="rId82"/>
      <p:bold r:id="rId83"/>
    </p:embeddedFont>
    <p:embeddedFont>
      <p:font typeface="Segoe UI" panose="020B0502040204020203" pitchFamily="34" charset="0"/>
      <p:regular r:id="rId84"/>
      <p:bold r:id="rId85"/>
      <p:italic r:id="rId86"/>
      <p:boldItalic r:id="rId87"/>
    </p:embeddedFont>
    <p:embeddedFont>
      <p:font typeface="Titillium Web" panose="020B0604020202020204" charset="0"/>
      <p:regular r:id="rId88"/>
      <p:bold r:id="rId89"/>
      <p:italic r:id="rId90"/>
      <p:boldItalic r:id="rId91"/>
    </p:embeddedFont>
    <p:embeddedFont>
      <p:font typeface="Titillium Web Light" panose="020B060402020202020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24753E-8A85-4BEE-97E2-441CDA198357}">
  <a:tblStyle styleId="{0F24753E-8A85-4BEE-97E2-441CDA19835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787F38-7B79-44E3-ACA7-109338EB0D0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25" autoAdjust="0"/>
  </p:normalViewPr>
  <p:slideViewPr>
    <p:cSldViewPr snapToGrid="0">
      <p:cViewPr varScale="1">
        <p:scale>
          <a:sx n="170" d="100"/>
          <a:sy n="170" d="100"/>
        </p:scale>
        <p:origin x="610"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font" Target="fonts/font21.fntdata"/><Relationship Id="rId95" Type="http://schemas.openxmlformats.org/officeDocument/2006/relationships/font" Target="fonts/font2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font" Target="fonts/font25.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1AC7B-5A9A-4C58-8BAF-9D87AF74ADAF}" type="doc">
      <dgm:prSet loTypeId="urn:microsoft.com/office/officeart/2005/8/layout/default" loCatId="list" qsTypeId="urn:microsoft.com/office/officeart/2005/8/quickstyle/simple2" qsCatId="simple" csTypeId="urn:microsoft.com/office/officeart/2005/8/colors/accent1_2" csCatId="accent1" phldr="1"/>
      <dgm:spPr/>
      <dgm:t>
        <a:bodyPr/>
        <a:lstStyle/>
        <a:p>
          <a:endParaRPr lang="en-US"/>
        </a:p>
      </dgm:t>
    </dgm:pt>
    <dgm:pt modelId="{B8AB72AB-13CE-470E-8A88-1B27FC9AC4C5}">
      <dgm:prSet custT="1"/>
      <dgm:spPr/>
      <dgm:t>
        <a:bodyPr/>
        <a:lstStyle/>
        <a:p>
          <a:pPr marL="342900" marR="0" lvl="0" indent="-342900" algn="ctr" rtl="0">
            <a:lnSpc>
              <a:spcPct val="100000"/>
            </a:lnSpc>
            <a:spcBef>
              <a:spcPts val="600"/>
            </a:spcBef>
            <a:spcAft>
              <a:spcPts val="0"/>
            </a:spcAft>
            <a:buClr>
              <a:schemeClr val="accent1"/>
            </a:buClr>
            <a:buSzPts val="2400"/>
            <a:buFontTx/>
            <a:buChar char="-"/>
          </a:pPr>
          <a:r>
            <a:rPr lang="en-US" sz="1400" b="1" i="0" u="none" strike="noStrike" cap="none" dirty="0">
              <a:solidFill>
                <a:schemeClr val="dk1"/>
              </a:solidFill>
              <a:latin typeface="Titillium Web Light"/>
              <a:ea typeface="Titillium Web Light"/>
              <a:cs typeface="Titillium Web Light"/>
              <a:sym typeface="Titillium Web Light"/>
            </a:rPr>
            <a:t>1. Paths with Common Source</a:t>
          </a:r>
        </a:p>
      </dgm:t>
    </dgm:pt>
    <dgm:pt modelId="{E03363DF-0D4E-47A2-8E5E-0CD554D6C51A}" type="parTrans" cxnId="{E39D30BC-8B97-4E0E-8B92-D41C4B959C3B}">
      <dgm:prSet/>
      <dgm:spPr/>
      <dgm:t>
        <a:bodyPr/>
        <a:lstStyle/>
        <a:p>
          <a:endParaRPr lang="en-US"/>
        </a:p>
      </dgm:t>
    </dgm:pt>
    <dgm:pt modelId="{5C373A63-7695-4434-9E5E-8DB18394C9C9}" type="sibTrans" cxnId="{E39D30BC-8B97-4E0E-8B92-D41C4B959C3B}">
      <dgm:prSet/>
      <dgm:spPr/>
      <dgm:t>
        <a:bodyPr/>
        <a:lstStyle/>
        <a:p>
          <a:endParaRPr lang="en-US"/>
        </a:p>
      </dgm:t>
    </dgm:pt>
    <dgm:pt modelId="{91DC180F-0451-408D-8F5A-C2CD96CD0010}">
      <dgm:prSet custT="1"/>
      <dgm:spPr/>
      <dgm:t>
        <a:bodyPr/>
        <a:lstStyle/>
        <a:p>
          <a:pPr marL="342900" marR="0" lvl="0" indent="-342900" algn="ctr" defTabSz="622300" rtl="0">
            <a:lnSpc>
              <a:spcPct val="100000"/>
            </a:lnSpc>
            <a:spcBef>
              <a:spcPct val="0"/>
            </a:spcBef>
            <a:spcAft>
              <a:spcPts val="0"/>
            </a:spcAft>
            <a:buClr>
              <a:srgbClr val="D3EBD5"/>
            </a:buClr>
            <a:buSzPts val="2400"/>
            <a:buFontTx/>
            <a:buNone/>
          </a:pPr>
          <a:r>
            <a:rPr lang="en-US" sz="1400" b="1" i="0" u="none" strike="noStrike" kern="1200" cap="none" dirty="0">
              <a:solidFill>
                <a:srgbClr val="003B55"/>
              </a:solidFill>
              <a:latin typeface="Titillium Web Light"/>
              <a:ea typeface="Titillium Web Light"/>
              <a:cs typeface="Titillium Web Light"/>
              <a:sym typeface="Titillium Web Light"/>
            </a:rPr>
            <a:t>2. Paths with Common Destination</a:t>
          </a:r>
          <a:endParaRPr lang="en-US" sz="1400" b="1" i="0" u="none" strike="noStrike" kern="1200" cap="none" dirty="0">
            <a:solidFill>
              <a:srgbClr val="003B55"/>
            </a:solidFill>
            <a:latin typeface="Titillium Web Light"/>
            <a:ea typeface="Titillium Web Light"/>
            <a:cs typeface="Titillium Web Light"/>
          </a:endParaRPr>
        </a:p>
      </dgm:t>
    </dgm:pt>
    <dgm:pt modelId="{8DF649DE-EBA0-4CA8-9F4F-7912AC7C0B8E}" type="parTrans" cxnId="{E4BA2D4A-CB2D-4986-8597-8BB3FEF8AEB9}">
      <dgm:prSet/>
      <dgm:spPr/>
      <dgm:t>
        <a:bodyPr/>
        <a:lstStyle/>
        <a:p>
          <a:endParaRPr lang="en-US"/>
        </a:p>
      </dgm:t>
    </dgm:pt>
    <dgm:pt modelId="{99EB3BF0-51ED-4E44-A086-79772E384D0E}" type="sibTrans" cxnId="{E4BA2D4A-CB2D-4986-8597-8BB3FEF8AEB9}">
      <dgm:prSet/>
      <dgm:spPr/>
      <dgm:t>
        <a:bodyPr/>
        <a:lstStyle/>
        <a:p>
          <a:endParaRPr lang="en-US"/>
        </a:p>
      </dgm:t>
    </dgm:pt>
    <dgm:pt modelId="{3C4054E6-AA97-464E-A7BE-2ED038AF8594}">
      <dgm:prSet custT="1"/>
      <dgm:spPr/>
      <dgm:t>
        <a:bodyPr/>
        <a:lstStyle/>
        <a:p>
          <a:pPr marL="342900" marR="0" lvl="0" indent="-342900" algn="ctr" defTabSz="622300" rtl="0">
            <a:lnSpc>
              <a:spcPct val="100000"/>
            </a:lnSpc>
            <a:spcBef>
              <a:spcPct val="0"/>
            </a:spcBef>
            <a:spcAft>
              <a:spcPts val="0"/>
            </a:spcAft>
            <a:buClr>
              <a:srgbClr val="D3EBD5"/>
            </a:buClr>
            <a:buSzPts val="2400"/>
            <a:buFontTx/>
            <a:buNone/>
          </a:pPr>
          <a:r>
            <a:rPr lang="en-US" sz="1400" b="1" i="0" u="none" strike="noStrike" kern="1200" cap="none" dirty="0">
              <a:solidFill>
                <a:srgbClr val="003B55"/>
              </a:solidFill>
              <a:latin typeface="Titillium Web Light"/>
              <a:ea typeface="Titillium Web Light"/>
              <a:cs typeface="Titillium Web Light"/>
              <a:sym typeface="Titillium Web Light"/>
            </a:rPr>
            <a:t>3. Paths with Common</a:t>
          </a:r>
        </a:p>
        <a:p>
          <a:pPr marL="342900" marR="0" lvl="0" indent="-342900" algn="ctr" defTabSz="622300" rtl="0">
            <a:lnSpc>
              <a:spcPct val="100000"/>
            </a:lnSpc>
            <a:spcBef>
              <a:spcPct val="0"/>
            </a:spcBef>
            <a:spcAft>
              <a:spcPts val="0"/>
            </a:spcAft>
            <a:buClr>
              <a:srgbClr val="D3EBD5"/>
            </a:buClr>
            <a:buSzPts val="2400"/>
            <a:buFontTx/>
            <a:buNone/>
          </a:pPr>
          <a:r>
            <a:rPr lang="en-US" sz="1400" b="1" i="0" u="none" strike="noStrike" kern="1200" cap="none" dirty="0">
              <a:solidFill>
                <a:srgbClr val="003B55"/>
              </a:solidFill>
              <a:latin typeface="Titillium Web Light"/>
              <a:ea typeface="Titillium Web Light"/>
              <a:cs typeface="Titillium Web Light"/>
              <a:sym typeface="Titillium Web Light"/>
            </a:rPr>
            <a:t>Midpoint</a:t>
          </a:r>
        </a:p>
      </dgm:t>
    </dgm:pt>
    <dgm:pt modelId="{6F806D64-A597-4AFF-A833-C872AFCFDD2B}" type="parTrans" cxnId="{23F46209-39AA-41EE-8075-7511FCE13921}">
      <dgm:prSet/>
      <dgm:spPr/>
      <dgm:t>
        <a:bodyPr/>
        <a:lstStyle/>
        <a:p>
          <a:endParaRPr lang="en-US"/>
        </a:p>
      </dgm:t>
    </dgm:pt>
    <dgm:pt modelId="{BE5DABF9-1ABF-464A-96A8-BCADA84DEE21}" type="sibTrans" cxnId="{23F46209-39AA-41EE-8075-7511FCE13921}">
      <dgm:prSet/>
      <dgm:spPr/>
      <dgm:t>
        <a:bodyPr/>
        <a:lstStyle/>
        <a:p>
          <a:endParaRPr lang="en-US"/>
        </a:p>
      </dgm:t>
    </dgm:pt>
    <dgm:pt modelId="{837035AC-BE67-41ED-81D1-929A00C09049}">
      <dgm:prSet custT="1"/>
      <dgm:spPr/>
      <dgm:t>
        <a:bodyPr/>
        <a:lstStyle/>
        <a:p>
          <a:pPr marL="342900" marR="0" lvl="0" indent="-342900" algn="ctr" defTabSz="622300" rtl="0">
            <a:lnSpc>
              <a:spcPct val="100000"/>
            </a:lnSpc>
            <a:spcBef>
              <a:spcPct val="0"/>
            </a:spcBef>
            <a:spcAft>
              <a:spcPts val="0"/>
            </a:spcAft>
            <a:buClr>
              <a:srgbClr val="D3EBD5"/>
            </a:buClr>
            <a:buSzPts val="2400"/>
            <a:buFontTx/>
            <a:buNone/>
          </a:pPr>
          <a:r>
            <a:rPr lang="en-US" sz="1400" b="1" i="0" u="none" strike="noStrike" kern="1200" cap="none" dirty="0">
              <a:solidFill>
                <a:srgbClr val="003B55"/>
              </a:solidFill>
              <a:latin typeface="Titillium Web Light"/>
              <a:ea typeface="Titillium Web Light"/>
              <a:cs typeface="Titillium Web Light"/>
              <a:sym typeface="Titillium Web Light"/>
            </a:rPr>
            <a:t>4. Proximity Paths</a:t>
          </a:r>
        </a:p>
      </dgm:t>
    </dgm:pt>
    <dgm:pt modelId="{C3F4E3EF-3736-4EAB-B930-F67DE9A9B48D}" type="parTrans" cxnId="{FCAEF421-6082-4CD1-B6B0-73EAB9723786}">
      <dgm:prSet/>
      <dgm:spPr/>
      <dgm:t>
        <a:bodyPr/>
        <a:lstStyle/>
        <a:p>
          <a:endParaRPr lang="en-US"/>
        </a:p>
      </dgm:t>
    </dgm:pt>
    <dgm:pt modelId="{6871EBFA-3EF1-4B20-939C-5D376CD210B7}" type="sibTrans" cxnId="{FCAEF421-6082-4CD1-B6B0-73EAB9723786}">
      <dgm:prSet/>
      <dgm:spPr/>
      <dgm:t>
        <a:bodyPr/>
        <a:lstStyle/>
        <a:p>
          <a:endParaRPr lang="en-US"/>
        </a:p>
      </dgm:t>
    </dgm:pt>
    <dgm:pt modelId="{9AFDCE86-BF99-423E-9EC3-EB8A30D3CE0B}" type="pres">
      <dgm:prSet presAssocID="{B131AC7B-5A9A-4C58-8BAF-9D87AF74ADAF}" presName="diagram" presStyleCnt="0">
        <dgm:presLayoutVars>
          <dgm:dir/>
          <dgm:resizeHandles val="exact"/>
        </dgm:presLayoutVars>
      </dgm:prSet>
      <dgm:spPr/>
    </dgm:pt>
    <dgm:pt modelId="{F9BD7842-FBEB-48EF-9D62-205D76FC17E3}" type="pres">
      <dgm:prSet presAssocID="{B8AB72AB-13CE-470E-8A88-1B27FC9AC4C5}" presName="node" presStyleLbl="node1" presStyleIdx="0" presStyleCnt="4">
        <dgm:presLayoutVars>
          <dgm:bulletEnabled val="1"/>
        </dgm:presLayoutVars>
      </dgm:prSet>
      <dgm:spPr/>
    </dgm:pt>
    <dgm:pt modelId="{D7B70E4A-C0BA-4261-BE03-641F6CAFBE12}" type="pres">
      <dgm:prSet presAssocID="{5C373A63-7695-4434-9E5E-8DB18394C9C9}" presName="sibTrans" presStyleCnt="0"/>
      <dgm:spPr/>
    </dgm:pt>
    <dgm:pt modelId="{FBE441CC-BAE1-4CD1-AD68-DD81E194C88E}" type="pres">
      <dgm:prSet presAssocID="{91DC180F-0451-408D-8F5A-C2CD96CD0010}" presName="node" presStyleLbl="node1" presStyleIdx="1" presStyleCnt="4">
        <dgm:presLayoutVars>
          <dgm:bulletEnabled val="1"/>
        </dgm:presLayoutVars>
      </dgm:prSet>
      <dgm:spPr/>
    </dgm:pt>
    <dgm:pt modelId="{CA60ABBF-FD8F-4BD3-99C7-EF4C7C0BF529}" type="pres">
      <dgm:prSet presAssocID="{99EB3BF0-51ED-4E44-A086-79772E384D0E}" presName="sibTrans" presStyleCnt="0"/>
      <dgm:spPr/>
    </dgm:pt>
    <dgm:pt modelId="{CBE95BF1-380A-4964-A5D8-6295CC9EE3EA}" type="pres">
      <dgm:prSet presAssocID="{3C4054E6-AA97-464E-A7BE-2ED038AF8594}" presName="node" presStyleLbl="node1" presStyleIdx="2" presStyleCnt="4">
        <dgm:presLayoutVars>
          <dgm:bulletEnabled val="1"/>
        </dgm:presLayoutVars>
      </dgm:prSet>
      <dgm:spPr/>
    </dgm:pt>
    <dgm:pt modelId="{1E8F2BAA-58F9-4CEA-8874-FCB43E255034}" type="pres">
      <dgm:prSet presAssocID="{BE5DABF9-1ABF-464A-96A8-BCADA84DEE21}" presName="sibTrans" presStyleCnt="0"/>
      <dgm:spPr/>
    </dgm:pt>
    <dgm:pt modelId="{C4D218D6-A3DE-4251-AAD6-38E350285FAA}" type="pres">
      <dgm:prSet presAssocID="{837035AC-BE67-41ED-81D1-929A00C09049}" presName="node" presStyleLbl="node1" presStyleIdx="3" presStyleCnt="4">
        <dgm:presLayoutVars>
          <dgm:bulletEnabled val="1"/>
        </dgm:presLayoutVars>
      </dgm:prSet>
      <dgm:spPr/>
    </dgm:pt>
  </dgm:ptLst>
  <dgm:cxnLst>
    <dgm:cxn modelId="{23F46209-39AA-41EE-8075-7511FCE13921}" srcId="{B131AC7B-5A9A-4C58-8BAF-9D87AF74ADAF}" destId="{3C4054E6-AA97-464E-A7BE-2ED038AF8594}" srcOrd="2" destOrd="0" parTransId="{6F806D64-A597-4AFF-A833-C872AFCFDD2B}" sibTransId="{BE5DABF9-1ABF-464A-96A8-BCADA84DEE21}"/>
    <dgm:cxn modelId="{957C6316-81F6-4052-8ADC-C5C364AA5FC8}" type="presOf" srcId="{B8AB72AB-13CE-470E-8A88-1B27FC9AC4C5}" destId="{F9BD7842-FBEB-48EF-9D62-205D76FC17E3}" srcOrd="0" destOrd="0" presId="urn:microsoft.com/office/officeart/2005/8/layout/default"/>
    <dgm:cxn modelId="{FCAEF421-6082-4CD1-B6B0-73EAB9723786}" srcId="{B131AC7B-5A9A-4C58-8BAF-9D87AF74ADAF}" destId="{837035AC-BE67-41ED-81D1-929A00C09049}" srcOrd="3" destOrd="0" parTransId="{C3F4E3EF-3736-4EAB-B930-F67DE9A9B48D}" sibTransId="{6871EBFA-3EF1-4B20-939C-5D376CD210B7}"/>
    <dgm:cxn modelId="{E4BA2D4A-CB2D-4986-8597-8BB3FEF8AEB9}" srcId="{B131AC7B-5A9A-4C58-8BAF-9D87AF74ADAF}" destId="{91DC180F-0451-408D-8F5A-C2CD96CD0010}" srcOrd="1" destOrd="0" parTransId="{8DF649DE-EBA0-4CA8-9F4F-7912AC7C0B8E}" sibTransId="{99EB3BF0-51ED-4E44-A086-79772E384D0E}"/>
    <dgm:cxn modelId="{7E1EED72-4110-4810-81E1-70F9590E73AB}" type="presOf" srcId="{837035AC-BE67-41ED-81D1-929A00C09049}" destId="{C4D218D6-A3DE-4251-AAD6-38E350285FAA}" srcOrd="0" destOrd="0" presId="urn:microsoft.com/office/officeart/2005/8/layout/default"/>
    <dgm:cxn modelId="{A1BCE375-5F7C-428B-AF1E-E188102A3A70}" type="presOf" srcId="{91DC180F-0451-408D-8F5A-C2CD96CD0010}" destId="{FBE441CC-BAE1-4CD1-AD68-DD81E194C88E}" srcOrd="0" destOrd="0" presId="urn:microsoft.com/office/officeart/2005/8/layout/default"/>
    <dgm:cxn modelId="{4ED67B8A-400A-467A-AF6D-B0102BA0ED75}" type="presOf" srcId="{B131AC7B-5A9A-4C58-8BAF-9D87AF74ADAF}" destId="{9AFDCE86-BF99-423E-9EC3-EB8A30D3CE0B}" srcOrd="0" destOrd="0" presId="urn:microsoft.com/office/officeart/2005/8/layout/default"/>
    <dgm:cxn modelId="{E39D30BC-8B97-4E0E-8B92-D41C4B959C3B}" srcId="{B131AC7B-5A9A-4C58-8BAF-9D87AF74ADAF}" destId="{B8AB72AB-13CE-470E-8A88-1B27FC9AC4C5}" srcOrd="0" destOrd="0" parTransId="{E03363DF-0D4E-47A2-8E5E-0CD554D6C51A}" sibTransId="{5C373A63-7695-4434-9E5E-8DB18394C9C9}"/>
    <dgm:cxn modelId="{C5BA61CA-E546-4FBF-9C03-6A54A27084C3}" type="presOf" srcId="{3C4054E6-AA97-464E-A7BE-2ED038AF8594}" destId="{CBE95BF1-380A-4964-A5D8-6295CC9EE3EA}" srcOrd="0" destOrd="0" presId="urn:microsoft.com/office/officeart/2005/8/layout/default"/>
    <dgm:cxn modelId="{9E2F23A4-9C84-44A2-948E-239161F9A25B}" type="presParOf" srcId="{9AFDCE86-BF99-423E-9EC3-EB8A30D3CE0B}" destId="{F9BD7842-FBEB-48EF-9D62-205D76FC17E3}" srcOrd="0" destOrd="0" presId="urn:microsoft.com/office/officeart/2005/8/layout/default"/>
    <dgm:cxn modelId="{85837EE3-84E5-4978-953B-2AFF19757BDA}" type="presParOf" srcId="{9AFDCE86-BF99-423E-9EC3-EB8A30D3CE0B}" destId="{D7B70E4A-C0BA-4261-BE03-641F6CAFBE12}" srcOrd="1" destOrd="0" presId="urn:microsoft.com/office/officeart/2005/8/layout/default"/>
    <dgm:cxn modelId="{404372F2-AF90-4C5C-9439-EA01CEC9C865}" type="presParOf" srcId="{9AFDCE86-BF99-423E-9EC3-EB8A30D3CE0B}" destId="{FBE441CC-BAE1-4CD1-AD68-DD81E194C88E}" srcOrd="2" destOrd="0" presId="urn:microsoft.com/office/officeart/2005/8/layout/default"/>
    <dgm:cxn modelId="{25743010-9620-4C6B-8F02-7A5EDF40EFE4}" type="presParOf" srcId="{9AFDCE86-BF99-423E-9EC3-EB8A30D3CE0B}" destId="{CA60ABBF-FD8F-4BD3-99C7-EF4C7C0BF529}" srcOrd="3" destOrd="0" presId="urn:microsoft.com/office/officeart/2005/8/layout/default"/>
    <dgm:cxn modelId="{BF8D93DA-04D9-4546-BE16-A19C2944F294}" type="presParOf" srcId="{9AFDCE86-BF99-423E-9EC3-EB8A30D3CE0B}" destId="{CBE95BF1-380A-4964-A5D8-6295CC9EE3EA}" srcOrd="4" destOrd="0" presId="urn:microsoft.com/office/officeart/2005/8/layout/default"/>
    <dgm:cxn modelId="{25FEB01C-7D57-4510-91E5-6D2258427F7C}" type="presParOf" srcId="{9AFDCE86-BF99-423E-9EC3-EB8A30D3CE0B}" destId="{1E8F2BAA-58F9-4CEA-8874-FCB43E255034}" srcOrd="5" destOrd="0" presId="urn:microsoft.com/office/officeart/2005/8/layout/default"/>
    <dgm:cxn modelId="{3D24D197-0C58-41B0-85DD-8DEEC89D1F42}" type="presParOf" srcId="{9AFDCE86-BF99-423E-9EC3-EB8A30D3CE0B}" destId="{C4D218D6-A3DE-4251-AAD6-38E350285FAA}"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D7842-FBEB-48EF-9D62-205D76FC17E3}">
      <dsp:nvSpPr>
        <dsp:cNvPr id="0" name=""/>
        <dsp:cNvSpPr/>
      </dsp:nvSpPr>
      <dsp:spPr>
        <a:xfrm>
          <a:off x="974879" y="1025"/>
          <a:ext cx="2291114" cy="137466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342900" marR="0" lvl="0" indent="-342900" algn="ctr" defTabSz="622300" rtl="0">
            <a:lnSpc>
              <a:spcPct val="100000"/>
            </a:lnSpc>
            <a:spcBef>
              <a:spcPct val="0"/>
            </a:spcBef>
            <a:spcAft>
              <a:spcPts val="0"/>
            </a:spcAft>
            <a:buClr>
              <a:schemeClr val="accent1"/>
            </a:buClr>
            <a:buSzPts val="2400"/>
            <a:buFontTx/>
            <a:buNone/>
          </a:pPr>
          <a:r>
            <a:rPr lang="en-US" sz="1400" b="1" i="0" u="none" strike="noStrike" kern="1200" cap="none" dirty="0">
              <a:solidFill>
                <a:schemeClr val="dk1"/>
              </a:solidFill>
              <a:latin typeface="Titillium Web Light"/>
              <a:ea typeface="Titillium Web Light"/>
              <a:cs typeface="Titillium Web Light"/>
              <a:sym typeface="Titillium Web Light"/>
            </a:rPr>
            <a:t>1. Paths with Common Source</a:t>
          </a:r>
        </a:p>
      </dsp:txBody>
      <dsp:txXfrm>
        <a:off x="974879" y="1025"/>
        <a:ext cx="2291114" cy="1374668"/>
      </dsp:txXfrm>
    </dsp:sp>
    <dsp:sp modelId="{FBE441CC-BAE1-4CD1-AD68-DD81E194C88E}">
      <dsp:nvSpPr>
        <dsp:cNvPr id="0" name=""/>
        <dsp:cNvSpPr/>
      </dsp:nvSpPr>
      <dsp:spPr>
        <a:xfrm>
          <a:off x="3495105" y="1025"/>
          <a:ext cx="2291114" cy="137466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342900" marR="0" lvl="0" indent="-342900" algn="ctr" defTabSz="622300" rtl="0">
            <a:lnSpc>
              <a:spcPct val="100000"/>
            </a:lnSpc>
            <a:spcBef>
              <a:spcPct val="0"/>
            </a:spcBef>
            <a:spcAft>
              <a:spcPts val="0"/>
            </a:spcAft>
            <a:buClr>
              <a:srgbClr val="D3EBD5"/>
            </a:buClr>
            <a:buSzPts val="2400"/>
            <a:buFontTx/>
            <a:buNone/>
          </a:pPr>
          <a:r>
            <a:rPr lang="en-US" sz="1400" b="1" i="0" u="none" strike="noStrike" kern="1200" cap="none" dirty="0">
              <a:solidFill>
                <a:srgbClr val="003B55"/>
              </a:solidFill>
              <a:latin typeface="Titillium Web Light"/>
              <a:ea typeface="Titillium Web Light"/>
              <a:cs typeface="Titillium Web Light"/>
              <a:sym typeface="Titillium Web Light"/>
            </a:rPr>
            <a:t>2. Paths with Common Destination</a:t>
          </a:r>
          <a:endParaRPr lang="en-US" sz="1400" b="1" i="0" u="none" strike="noStrike" kern="1200" cap="none" dirty="0">
            <a:solidFill>
              <a:srgbClr val="003B55"/>
            </a:solidFill>
            <a:latin typeface="Titillium Web Light"/>
            <a:ea typeface="Titillium Web Light"/>
            <a:cs typeface="Titillium Web Light"/>
          </a:endParaRPr>
        </a:p>
      </dsp:txBody>
      <dsp:txXfrm>
        <a:off x="3495105" y="1025"/>
        <a:ext cx="2291114" cy="1374668"/>
      </dsp:txXfrm>
    </dsp:sp>
    <dsp:sp modelId="{CBE95BF1-380A-4964-A5D8-6295CC9EE3EA}">
      <dsp:nvSpPr>
        <dsp:cNvPr id="0" name=""/>
        <dsp:cNvSpPr/>
      </dsp:nvSpPr>
      <dsp:spPr>
        <a:xfrm>
          <a:off x="974879" y="1604805"/>
          <a:ext cx="2291114" cy="137466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342900" marR="0" lvl="0" indent="-342900" algn="ctr" defTabSz="622300" rtl="0">
            <a:lnSpc>
              <a:spcPct val="100000"/>
            </a:lnSpc>
            <a:spcBef>
              <a:spcPct val="0"/>
            </a:spcBef>
            <a:spcAft>
              <a:spcPts val="0"/>
            </a:spcAft>
            <a:buClr>
              <a:srgbClr val="D3EBD5"/>
            </a:buClr>
            <a:buSzPts val="2400"/>
            <a:buFontTx/>
            <a:buNone/>
          </a:pPr>
          <a:r>
            <a:rPr lang="en-US" sz="1400" b="1" i="0" u="none" strike="noStrike" kern="1200" cap="none" dirty="0">
              <a:solidFill>
                <a:srgbClr val="003B55"/>
              </a:solidFill>
              <a:latin typeface="Titillium Web Light"/>
              <a:ea typeface="Titillium Web Light"/>
              <a:cs typeface="Titillium Web Light"/>
              <a:sym typeface="Titillium Web Light"/>
            </a:rPr>
            <a:t>3. Paths with Common</a:t>
          </a:r>
        </a:p>
        <a:p>
          <a:pPr marL="342900" marR="0" lvl="0" indent="-342900" algn="ctr" defTabSz="622300" rtl="0">
            <a:lnSpc>
              <a:spcPct val="100000"/>
            </a:lnSpc>
            <a:spcBef>
              <a:spcPct val="0"/>
            </a:spcBef>
            <a:spcAft>
              <a:spcPts val="0"/>
            </a:spcAft>
            <a:buClr>
              <a:srgbClr val="D3EBD5"/>
            </a:buClr>
            <a:buSzPts val="2400"/>
            <a:buFontTx/>
            <a:buNone/>
          </a:pPr>
          <a:r>
            <a:rPr lang="en-US" sz="1400" b="1" i="0" u="none" strike="noStrike" kern="1200" cap="none" dirty="0">
              <a:solidFill>
                <a:srgbClr val="003B55"/>
              </a:solidFill>
              <a:latin typeface="Titillium Web Light"/>
              <a:ea typeface="Titillium Web Light"/>
              <a:cs typeface="Titillium Web Light"/>
              <a:sym typeface="Titillium Web Light"/>
            </a:rPr>
            <a:t>Midpoint</a:t>
          </a:r>
        </a:p>
      </dsp:txBody>
      <dsp:txXfrm>
        <a:off x="974879" y="1604805"/>
        <a:ext cx="2291114" cy="1374668"/>
      </dsp:txXfrm>
    </dsp:sp>
    <dsp:sp modelId="{C4D218D6-A3DE-4251-AAD6-38E350285FAA}">
      <dsp:nvSpPr>
        <dsp:cNvPr id="0" name=""/>
        <dsp:cNvSpPr/>
      </dsp:nvSpPr>
      <dsp:spPr>
        <a:xfrm>
          <a:off x="3495105" y="1604805"/>
          <a:ext cx="2291114" cy="1374668"/>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342900" marR="0" lvl="0" indent="-342900" algn="ctr" defTabSz="622300" rtl="0">
            <a:lnSpc>
              <a:spcPct val="100000"/>
            </a:lnSpc>
            <a:spcBef>
              <a:spcPct val="0"/>
            </a:spcBef>
            <a:spcAft>
              <a:spcPts val="0"/>
            </a:spcAft>
            <a:buClr>
              <a:srgbClr val="D3EBD5"/>
            </a:buClr>
            <a:buSzPts val="2400"/>
            <a:buFontTx/>
            <a:buNone/>
          </a:pPr>
          <a:r>
            <a:rPr lang="en-US" sz="1400" b="1" i="0" u="none" strike="noStrike" kern="1200" cap="none" dirty="0">
              <a:solidFill>
                <a:srgbClr val="003B55"/>
              </a:solidFill>
              <a:latin typeface="Titillium Web Light"/>
              <a:ea typeface="Titillium Web Light"/>
              <a:cs typeface="Titillium Web Light"/>
              <a:sym typeface="Titillium Web Light"/>
            </a:rPr>
            <a:t>4. Proximity Paths</a:t>
          </a:r>
        </a:p>
      </dsp:txBody>
      <dsp:txXfrm>
        <a:off x="3495105" y="1604805"/>
        <a:ext cx="2291114" cy="137466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en.wikipedia.org/wiki/Shortest-path_tree" TargetMode="External"/><Relationship Id="rId3" Type="http://schemas.openxmlformats.org/officeDocument/2006/relationships/hyperlink" Target="https://en.wikipedia.org/wiki/Algorithm" TargetMode="External"/><Relationship Id="rId7" Type="http://schemas.openxmlformats.org/officeDocument/2006/relationships/hyperlink" Target="https://en.wikipedia.org/wiki/Road_network"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en.wikipedia.org/wiki/Graph_(abstract_data_type)" TargetMode="External"/><Relationship Id="rId5" Type="http://schemas.openxmlformats.org/officeDocument/2006/relationships/hyperlink" Target="https://en.wikipedia.org/wiki/Vertex_(graph_theory)" TargetMode="External"/><Relationship Id="rId4" Type="http://schemas.openxmlformats.org/officeDocument/2006/relationships/hyperlink" Target="https://en.wikipedia.org/wiki/Shortest_path_problem"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mathworks.com/help/images/ref/bwdistgeodesic.html#d123e30112"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mathworks.com/help/images/ref/bwdistgeodesic.html#d123e29874" TargetMode="External"/><Relationship Id="rId4" Type="http://schemas.openxmlformats.org/officeDocument/2006/relationships/hyperlink" Target="https://www.mathworks.com/help/images/ref/bwdistgeodesic.html#d123e29822" TargetMode="Externa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en.wikipedia.org/wiki/Informed_search_algorithm" TargetMode="External"/><Relationship Id="rId7" Type="http://schemas.openxmlformats.org/officeDocument/2006/relationships/hyperlink" Target="https://en.wikipedia.org/wiki/Tree_(data_structure)"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en.wikipedia.org/wiki/Node_(graph_theory)" TargetMode="External"/><Relationship Id="rId5" Type="http://schemas.openxmlformats.org/officeDocument/2006/relationships/hyperlink" Target="https://en.wikipedia.org/wiki/Weighted_graph" TargetMode="External"/><Relationship Id="rId4" Type="http://schemas.openxmlformats.org/officeDocument/2006/relationships/hyperlink" Target="https://en.wikipedia.org/wiki/Best-first_search"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2"/>
        <p:cNvGrpSpPr/>
        <p:nvPr/>
      </p:nvGrpSpPr>
      <p:grpSpPr>
        <a:xfrm>
          <a:off x="0" y="0"/>
          <a:ext cx="0" cy="0"/>
          <a:chOff x="0" y="0"/>
          <a:chExt cx="0" cy="0"/>
        </a:xfrm>
      </p:grpSpPr>
      <p:sp>
        <p:nvSpPr>
          <p:cNvPr id="3833" name="Google Shape;38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4" name="Google Shape;38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Good afternoon everyone! My name is Michael. I am a Graduate Student at Saginaw Valley State University, with a bachelors in Industrial &amp; Operations Engineering from the University of Michigan.  Today I’m going to be talking be about my thesis Pathsim, which is a carrier-based privacy preserving cellphone contact tracing method. </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564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081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**Requires users to be active and check into these networks as well</a:t>
            </a:r>
          </a:p>
        </p:txBody>
      </p:sp>
      <p:sp>
        <p:nvSpPr>
          <p:cNvPr id="4" name="Slide Number Placeholder 3"/>
          <p:cNvSpPr>
            <a:spLocks noGrp="1"/>
          </p:cNvSpPr>
          <p:nvPr>
            <p:ph type="sldNum" sz="quarter" idx="5"/>
          </p:nvPr>
        </p:nvSpPr>
        <p:spPr/>
        <p:txBody>
          <a:bodyPr/>
          <a:lstStyle/>
          <a:p>
            <a:fld id="{0779B0C1-B36B-4961-BAD3-EF35BC4E8CCE}" type="slidenum">
              <a:rPr lang="en-US" smtClean="0"/>
              <a:t>12</a:t>
            </a:fld>
            <a:endParaRPr lang="en-US"/>
          </a:p>
        </p:txBody>
      </p:sp>
    </p:spTree>
    <p:extLst>
      <p:ext uri="{BB962C8B-B14F-4D97-AF65-F5344CB8AC3E}">
        <p14:creationId xmlns:p14="http://schemas.microsoft.com/office/powerpoint/2010/main" val="537460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Conduct interviews – relies individuals’ memories to recollect their past movements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Wi-Fi – uses the device pings from Wi-Fi signals at the </a:t>
            </a:r>
            <a:r>
              <a:rPr lang="en-US" dirty="0" err="1"/>
              <a:t>WiFi</a:t>
            </a:r>
            <a:r>
              <a:rPr lang="en-US" dirty="0"/>
              <a:t> access points to determine their locations and whether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Pathsim is not a competitor, can be used in conjunction to these methods.</a:t>
            </a:r>
            <a:endParaRPr dirty="0"/>
          </a:p>
        </p:txBody>
      </p:sp>
    </p:spTree>
    <p:extLst>
      <p:ext uri="{BB962C8B-B14F-4D97-AF65-F5344CB8AC3E}">
        <p14:creationId xmlns:p14="http://schemas.microsoft.com/office/powerpoint/2010/main" val="1840158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endParaRPr kumimoji="0" lang="en-US" sz="1400" b="1" i="0" u="none" strike="noStrike" kern="0" cap="none" spc="0" normalizeH="0" baseline="0" noProof="0" dirty="0">
              <a:ln>
                <a:noFill/>
              </a:ln>
              <a:solidFill>
                <a:srgbClr val="003B55"/>
              </a:solidFill>
              <a:effectLst/>
              <a:uLnTx/>
              <a:uFillTx/>
              <a:latin typeface="Titillium Web Light"/>
              <a:sym typeface="Titillium Web Light"/>
            </a:endParaRPr>
          </a:p>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r>
              <a:rPr lang="en-US" sz="2000" dirty="0"/>
              <a:t>Several governments have some form of contact tracing, but only a fraction of the population want to follow directions and adopt. </a:t>
            </a:r>
            <a:endParaRPr kumimoji="0" lang="en-US" sz="1400" b="1" i="0" u="none" strike="noStrike" kern="0" cap="none" spc="0" normalizeH="0" baseline="0" noProof="0" dirty="0">
              <a:ln>
                <a:noFill/>
              </a:ln>
              <a:solidFill>
                <a:srgbClr val="003B55"/>
              </a:solidFill>
              <a:effectLst/>
              <a:uLnTx/>
              <a:uFillTx/>
              <a:latin typeface="Titillium Web Light"/>
              <a:sym typeface="Titillium Web Light"/>
            </a:endParaRPr>
          </a:p>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endParaRPr kumimoji="0" lang="en-US" sz="1400" b="1" i="0" u="none" strike="noStrike" kern="0" cap="none" spc="0" normalizeH="0" baseline="0" noProof="0" dirty="0">
              <a:ln>
                <a:noFill/>
              </a:ln>
              <a:solidFill>
                <a:srgbClr val="003B55"/>
              </a:solidFill>
              <a:effectLst/>
              <a:uLnTx/>
              <a:uFillTx/>
              <a:latin typeface="Titillium Web Light"/>
              <a:sym typeface="Titillium Web Light"/>
            </a:endParaRPr>
          </a:p>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r>
              <a:rPr kumimoji="0" lang="en-US" sz="1400" b="1" i="0" u="none" strike="noStrike" kern="0" cap="none" spc="0" normalizeH="0" baseline="0" noProof="0" dirty="0">
                <a:ln>
                  <a:noFill/>
                </a:ln>
                <a:solidFill>
                  <a:srgbClr val="003B55"/>
                </a:solidFill>
                <a:effectLst/>
                <a:uLnTx/>
                <a:uFillTx/>
                <a:latin typeface="Titillium Web Light"/>
                <a:sym typeface="Titillium Web Light"/>
              </a:rPr>
              <a:t>Privacy Preservation</a:t>
            </a:r>
          </a:p>
          <a:p>
            <a:pPr marL="0" lvl="0" indent="0" algn="l" rtl="0">
              <a:spcBef>
                <a:spcPts val="600"/>
              </a:spcBef>
              <a:spcAft>
                <a:spcPts val="0"/>
              </a:spcAft>
              <a:buNone/>
            </a:pPr>
            <a:r>
              <a:rPr lang="en-US" sz="2000" b="1" dirty="0"/>
              <a:t>Protects Users</a:t>
            </a:r>
          </a:p>
          <a:p>
            <a:pPr marL="0" lvl="0" indent="0" algn="l" rtl="0">
              <a:spcBef>
                <a:spcPts val="600"/>
              </a:spcBef>
              <a:spcAft>
                <a:spcPts val="0"/>
              </a:spcAft>
              <a:buNone/>
            </a:pPr>
            <a:r>
              <a:rPr lang="en-US" sz="1400" dirty="0"/>
              <a:t>Protects users’ information and keeps them safe</a:t>
            </a:r>
          </a:p>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r>
              <a:rPr kumimoji="0" lang="en-US" sz="1400" b="1" i="0" u="none" strike="noStrike" kern="0" cap="none" spc="0" normalizeH="0" baseline="0" noProof="0" dirty="0">
                <a:ln>
                  <a:noFill/>
                </a:ln>
                <a:solidFill>
                  <a:srgbClr val="003B55"/>
                </a:solidFill>
                <a:effectLst/>
                <a:uLnTx/>
                <a:uFillTx/>
                <a:latin typeface="Titillium Web Light"/>
                <a:sym typeface="Titillium Web Light"/>
              </a:rPr>
              <a:t>New age of hackers</a:t>
            </a:r>
          </a:p>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r>
              <a:rPr kumimoji="0" lang="en-US" sz="1100" b="0" i="0" u="none" strike="noStrike" kern="0" cap="none" spc="0" normalizeH="0" baseline="0" noProof="0" dirty="0">
                <a:ln>
                  <a:noFill/>
                </a:ln>
                <a:solidFill>
                  <a:srgbClr val="003B55"/>
                </a:solidFill>
                <a:effectLst/>
                <a:uLnTx/>
                <a:uFillTx/>
                <a:latin typeface="Titillium Web Light"/>
                <a:sym typeface="Titillium Web Light"/>
              </a:rPr>
              <a:t>More and more phishing attacks and hacking methods are coming out as well as fraudulent exercises, such as flooding attacks like Denial of Service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100" b="1" i="0" u="none" strike="noStrike" kern="0" cap="none" spc="0" normalizeH="0" baseline="0" noProof="0" dirty="0">
                <a:ln>
                  <a:noFill/>
                </a:ln>
                <a:solidFill>
                  <a:srgbClr val="003B55"/>
                </a:solidFill>
                <a:effectLst/>
                <a:uLnTx/>
                <a:uFillTx/>
                <a:latin typeface="Titillium Web Light"/>
                <a:sym typeface="Titillium Web Light"/>
              </a:rPr>
              <a:t>Builds trust, maintains ethics, and allows development of new contact tracing methods</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LTE networks are widely adopted across many countries today, and this already established system is a great starting point to develop a global, highly targeted contact tracing strategy. Before beginning however, we must cover the background on the fundamentals and terminology of cellphone LTE networks. </a:t>
            </a:r>
          </a:p>
        </p:txBody>
      </p:sp>
    </p:spTree>
    <p:extLst>
      <p:ext uri="{BB962C8B-B14F-4D97-AF65-F5344CB8AC3E}">
        <p14:creationId xmlns:p14="http://schemas.microsoft.com/office/powerpoint/2010/main" val="3098978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*MRO file is used by the carrier to automatically analyze and switch the cellphone to a closer tower or base station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95539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RSRP – contains </a:t>
            </a:r>
            <a:r>
              <a:rPr lang="en-US" dirty="0" err="1"/>
              <a:t>nRSRP</a:t>
            </a:r>
            <a:r>
              <a:rPr lang="en-US" dirty="0"/>
              <a:t> which is the strength from neighboring base stations.  We do not use these here.</a:t>
            </a:r>
          </a:p>
          <a:p>
            <a:endParaRPr lang="en-US" dirty="0"/>
          </a:p>
          <a:p>
            <a:r>
              <a:rPr lang="en-US" dirty="0"/>
              <a:t>Example of a MRO log data file</a:t>
            </a:r>
          </a:p>
          <a:p>
            <a:r>
              <a:rPr lang="en-US" dirty="0"/>
              <a:t>Each row contains an MRO vector that has been collected from a particular cellphone – </a:t>
            </a:r>
          </a:p>
          <a:p>
            <a:pPr lvl="1"/>
            <a:r>
              <a:rPr lang="en-US" dirty="0"/>
              <a:t>UE_ID, unique identifier for the cellphone</a:t>
            </a:r>
          </a:p>
          <a:p>
            <a:pPr lvl="1"/>
            <a:r>
              <a:rPr lang="en-US" dirty="0"/>
              <a:t>Time, or timestamp from when the record was collected</a:t>
            </a:r>
          </a:p>
          <a:p>
            <a:pPr lvl="1"/>
            <a:r>
              <a:rPr lang="en-US" dirty="0"/>
              <a:t>PCI, the ID of the base station</a:t>
            </a:r>
          </a:p>
          <a:p>
            <a:pPr lvl="1"/>
            <a:endParaRPr lang="en-US" dirty="0"/>
          </a:p>
        </p:txBody>
      </p:sp>
      <p:sp>
        <p:nvSpPr>
          <p:cNvPr id="4" name="Slide Number Placeholder 3"/>
          <p:cNvSpPr>
            <a:spLocks noGrp="1"/>
          </p:cNvSpPr>
          <p:nvPr>
            <p:ph type="sldNum" sz="quarter" idx="5"/>
          </p:nvPr>
        </p:nvSpPr>
        <p:spPr/>
        <p:txBody>
          <a:bodyPr/>
          <a:lstStyle/>
          <a:p>
            <a:fld id="{0779B0C1-B36B-4961-BAD3-EF35BC4E8CCE}" type="slidenum">
              <a:rPr lang="en-US" smtClean="0"/>
              <a:t>18</a:t>
            </a:fld>
            <a:endParaRPr lang="en-US"/>
          </a:p>
        </p:txBody>
      </p:sp>
    </p:spTree>
    <p:extLst>
      <p:ext uri="{BB962C8B-B14F-4D97-AF65-F5344CB8AC3E}">
        <p14:creationId xmlns:p14="http://schemas.microsoft.com/office/powerpoint/2010/main" val="2013796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LOS = </a:t>
            </a:r>
            <a:r>
              <a:rPr lang="en-US" dirty="0" err="1"/>
              <a:t>Tadv</a:t>
            </a:r>
            <a:r>
              <a:rPr lang="en-US" dirty="0"/>
              <a:t> will follow tower and cellphone</a:t>
            </a:r>
          </a:p>
          <a:p>
            <a:pPr marL="0" lvl="0" indent="0" algn="l" rtl="0">
              <a:spcBef>
                <a:spcPts val="0"/>
              </a:spcBef>
              <a:spcAft>
                <a:spcPts val="0"/>
              </a:spcAft>
              <a:buNone/>
            </a:pPr>
            <a:r>
              <a:rPr lang="en-US" dirty="0"/>
              <a:t>Non-LOS = Signal may reflect off a building </a:t>
            </a:r>
          </a:p>
          <a:p>
            <a:pPr marL="0" lvl="0" indent="0" algn="l" rtl="0">
              <a:spcBef>
                <a:spcPts val="0"/>
              </a:spcBef>
              <a:spcAft>
                <a:spcPts val="0"/>
              </a:spcAft>
              <a:buNone/>
            </a:pPr>
            <a:endParaRPr lang="en-US" dirty="0"/>
          </a:p>
          <a:p>
            <a:pPr marL="0" lvl="0" indent="0" algn="l" rtl="0">
              <a:spcBef>
                <a:spcPts val="0"/>
              </a:spcBef>
              <a:spcAft>
                <a:spcPts val="0"/>
              </a:spcAft>
              <a:buNone/>
            </a:pPr>
            <a:r>
              <a:rPr lang="en-US" b="1" dirty="0"/>
              <a:t>In Big Cities, LOS is not a realistic expectation </a:t>
            </a:r>
            <a:r>
              <a:rPr lang="en-US" dirty="0"/>
              <a:t>since there are many buildings and signals will reflect off the buildings.  Therefore, we need to consider the Non-LOS signals as well.</a:t>
            </a:r>
          </a:p>
          <a:p>
            <a:pPr marL="0" lvl="0" indent="0" algn="l" rtl="0">
              <a:spcBef>
                <a:spcPts val="0"/>
              </a:spcBef>
              <a:spcAft>
                <a:spcPts val="0"/>
              </a:spcAft>
              <a:buNone/>
            </a:pPr>
            <a:r>
              <a:rPr lang="en-US" dirty="0" err="1"/>
              <a:t>Tadv</a:t>
            </a:r>
            <a:r>
              <a:rPr lang="en-US" dirty="0"/>
              <a:t> is not always the accurate representation of the distance estimation.</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6"/>
        <p:cNvGrpSpPr/>
        <p:nvPr/>
      </p:nvGrpSpPr>
      <p:grpSpPr>
        <a:xfrm>
          <a:off x="0" y="0"/>
          <a:ext cx="0" cy="0"/>
          <a:chOff x="0" y="0"/>
          <a:chExt cx="0" cy="0"/>
        </a:xfrm>
      </p:grpSpPr>
      <p:sp>
        <p:nvSpPr>
          <p:cNvPr id="3847" name="Google Shape;384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8" name="Google Shape;384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Good afternoon everyone! My name is Michael. I am a Graduate Student at Saginaw Valley State University, with a bachelors in Industrial &amp; Operations Engineering from the University of Michigan.  Today I’m going to be talking be about my thesis Pathsim, which is a carrier-based privacy preserving cellphone contact tracing method.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 of tower to user</a:t>
            </a:r>
            <a:endParaRPr dirty="0"/>
          </a:p>
        </p:txBody>
      </p:sp>
    </p:spTree>
    <p:extLst>
      <p:ext uri="{BB962C8B-B14F-4D97-AF65-F5344CB8AC3E}">
        <p14:creationId xmlns:p14="http://schemas.microsoft.com/office/powerpoint/2010/main" val="775139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3"/>
        <p:cNvGrpSpPr/>
        <p:nvPr/>
      </p:nvGrpSpPr>
      <p:grpSpPr>
        <a:xfrm>
          <a:off x="0" y="0"/>
          <a:ext cx="0" cy="0"/>
          <a:chOff x="0" y="0"/>
          <a:chExt cx="0" cy="0"/>
        </a:xfrm>
      </p:grpSpPr>
      <p:sp>
        <p:nvSpPr>
          <p:cNvPr id="3894" name="Google Shape;389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5" name="Google Shape;389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 our data, dB is used and is between 20-70.</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nRSRP</a:t>
            </a:r>
            <a:r>
              <a:rPr lang="en-US" dirty="0"/>
              <a:t> – neighboring base station RSRP values which will be used in our methodology as well</a:t>
            </a:r>
            <a:endParaRPr dirty="0"/>
          </a:p>
        </p:txBody>
      </p:sp>
    </p:spTree>
    <p:extLst>
      <p:ext uri="{BB962C8B-B14F-4D97-AF65-F5344CB8AC3E}">
        <p14:creationId xmlns:p14="http://schemas.microsoft.com/office/powerpoint/2010/main" val="1677994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want to talk a bit about the prior work that was done in this field by Professor Mukherjee, called Vecsim.  Pathsim actually builds upon this work and it is worth it to take some time to talk about it and understand exactly how it works.</a:t>
            </a:r>
            <a:endParaRPr dirty="0"/>
          </a:p>
        </p:txBody>
      </p:sp>
    </p:spTree>
    <p:extLst>
      <p:ext uri="{BB962C8B-B14F-4D97-AF65-F5344CB8AC3E}">
        <p14:creationId xmlns:p14="http://schemas.microsoft.com/office/powerpoint/2010/main" val="2771064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*Vecsim compares only two points and estimates the distance</a:t>
            </a:r>
            <a:endParaRPr dirty="0"/>
          </a:p>
        </p:txBody>
      </p:sp>
    </p:spTree>
    <p:extLst>
      <p:ext uri="{BB962C8B-B14F-4D97-AF65-F5344CB8AC3E}">
        <p14:creationId xmlns:p14="http://schemas.microsoft.com/office/powerpoint/2010/main" val="2123372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Vecsim uses 2 Maximum Likelihood functions to further refine the estimate calculated from Step 1.</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the estimate and maximum likelihood functions do not produce an expected result, then Vecsim will determine whether or not the signals from the points are discontinuous.</a:t>
            </a:r>
          </a:p>
        </p:txBody>
      </p:sp>
    </p:spTree>
    <p:extLst>
      <p:ext uri="{BB962C8B-B14F-4D97-AF65-F5344CB8AC3E}">
        <p14:creationId xmlns:p14="http://schemas.microsoft.com/office/powerpoint/2010/main" val="511816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core of the Vecsim initial distance estimation.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Using simple trigonometry, we can then calculate the distance, D equal to (STATE FORMULA)</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390085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7731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I’d like to talk about how Vecsim creates and uses 2 maximum likelihood principle functions</a:t>
            </a:r>
          </a:p>
          <a:p>
            <a:pPr marL="139700" indent="0">
              <a:buNone/>
            </a:pPr>
            <a:endParaRPr lang="en-US" dirty="0"/>
          </a:p>
          <a:p>
            <a:pPr marL="139700" indent="0">
              <a:buNone/>
            </a:pPr>
            <a:r>
              <a:rPr lang="en-US" dirty="0"/>
              <a:t>To do this we first convert our initial estimate into a grid value  with a granularity of 25 meters. We use 8 such distances starting from 25, 50 .. </a:t>
            </a:r>
            <a:r>
              <a:rPr lang="en-US" dirty="0" err="1"/>
              <a:t>Upto</a:t>
            </a:r>
            <a:r>
              <a:rPr lang="en-US" dirty="0"/>
              <a:t> 200, Distance estimates beyond 200m are treated as 200m for the purposes of contact tracing. Our final discrete distance estimate is calculated as the largest product of 2 likelihood functions for each of the 8 discrete distances. The 2 likelihood functions we use are the maximum likelihood based on the initial discrete estimate and the ML based on the RSRP of unique base stations. </a:t>
            </a:r>
          </a:p>
          <a:p>
            <a:endParaRPr lang="en-US" dirty="0"/>
          </a:p>
          <a:p>
            <a:r>
              <a:rPr lang="en-US" dirty="0"/>
              <a:t>Our first likelihood is based on the discrete estimate. We basically define  a set of 8 PDFs . The idea is that given the actual discrete distance a, we find the probability of our discrete initial estimate. </a:t>
            </a:r>
          </a:p>
          <a:p>
            <a:endParaRPr lang="en-US" dirty="0"/>
          </a:p>
          <a:p>
            <a:r>
              <a:rPr lang="en-US" dirty="0"/>
              <a:t>For example, if the actual discrete distance is 5, and our initial estimate is also 5, we use a probability of 0.8 , to indicate that our estimate is likely to be correct. On the other hand if we get an initial estimate of 6, when the actual distance was 5, then we can say use a probability value of 0.1 meaning it is less likely, but possible.</a:t>
            </a:r>
          </a:p>
          <a:p>
            <a:pPr marL="139700" indent="0">
              <a:buNone/>
            </a:pPr>
            <a:endParaRPr lang="en-US" dirty="0"/>
          </a:p>
          <a:p>
            <a:r>
              <a:rPr lang="en-US" dirty="0"/>
              <a:t>This is done for all 8 PDFs. </a:t>
            </a:r>
          </a:p>
          <a:p>
            <a:endParaRPr lang="en-US" dirty="0"/>
          </a:p>
          <a:p>
            <a:pPr algn="l"/>
            <a:r>
              <a:rPr lang="en-US" b="1" i="0" dirty="0">
                <a:effectLst/>
                <a:latin typeface="Segoe UI" panose="020B0502040204020203" pitchFamily="34" charset="0"/>
              </a:rPr>
              <a:t>L2 is very similar and has 8 PDFs as well, and is based on the number of unique neighboring base stations for either location. The idea is if the locations are close together, they should hear from same set of base stations they can hear from, while if they are farther apart, they will likely have a different set of base stations in their report.</a:t>
            </a:r>
          </a:p>
        </p:txBody>
      </p:sp>
      <p:sp>
        <p:nvSpPr>
          <p:cNvPr id="4" name="Slide Number Placeholder 3"/>
          <p:cNvSpPr>
            <a:spLocks noGrp="1"/>
          </p:cNvSpPr>
          <p:nvPr>
            <p:ph type="sldNum" sz="quarter" idx="5"/>
          </p:nvPr>
        </p:nvSpPr>
        <p:spPr/>
        <p:txBody>
          <a:bodyPr/>
          <a:lstStyle/>
          <a:p>
            <a:fld id="{1D6F349F-DE1A-4BCC-B64D-4425F3CA8CEC}" type="slidenum">
              <a:rPr lang="en-US" smtClean="0"/>
              <a:t>27</a:t>
            </a:fld>
            <a:endParaRPr lang="en-US"/>
          </a:p>
        </p:txBody>
      </p:sp>
    </p:spTree>
    <p:extLst>
      <p:ext uri="{BB962C8B-B14F-4D97-AF65-F5344CB8AC3E}">
        <p14:creationId xmlns:p14="http://schemas.microsoft.com/office/powerpoint/2010/main" val="3679934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Vecsim uses a Discontinuity Pairs Database, or for short, DPD</a:t>
            </a:r>
          </a:p>
          <a:p>
            <a:endParaRPr lang="en-US" dirty="0"/>
          </a:p>
          <a:p>
            <a:endParaRPr lang="en-US" dirty="0"/>
          </a:p>
          <a:p>
            <a:r>
              <a:rPr lang="en-US" dirty="0"/>
              <a:t>Our proposed measurements work well in an ideal scenario when the signal field is continuous, but this assumption does not hold in cities where large buildings and can block and reflect signals. For example, the signal may undergo a large change when </a:t>
            </a:r>
            <a:r>
              <a:rPr lang="en-US" dirty="0" err="1"/>
              <a:t>emerginf</a:t>
            </a:r>
            <a:r>
              <a:rPr lang="en-US" dirty="0"/>
              <a:t> form a small alley onto a major road. We tackle this problem by learning the discontinuity of the signal field using  the existing LTE log data.</a:t>
            </a:r>
          </a:p>
        </p:txBody>
      </p:sp>
      <p:sp>
        <p:nvSpPr>
          <p:cNvPr id="4" name="Slide Number Placeholder 3"/>
          <p:cNvSpPr>
            <a:spLocks noGrp="1"/>
          </p:cNvSpPr>
          <p:nvPr>
            <p:ph type="sldNum" sz="quarter" idx="5"/>
          </p:nvPr>
        </p:nvSpPr>
        <p:spPr/>
        <p:txBody>
          <a:bodyPr/>
          <a:lstStyle/>
          <a:p>
            <a:fld id="{1D6F349F-DE1A-4BCC-B64D-4425F3CA8CEC}" type="slidenum">
              <a:rPr lang="en-US" smtClean="0"/>
              <a:t>28</a:t>
            </a:fld>
            <a:endParaRPr lang="en-US"/>
          </a:p>
        </p:txBody>
      </p:sp>
    </p:spTree>
    <p:extLst>
      <p:ext uri="{BB962C8B-B14F-4D97-AF65-F5344CB8AC3E}">
        <p14:creationId xmlns:p14="http://schemas.microsoft.com/office/powerpoint/2010/main" val="2571511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we zoom in on the map the points A and B shown here are a classic example of a discontinuous pair, where the individual emerged from between 2 building onto a roadway.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2 locations A and B are within 25m of each other and their discreate distance estimate is larger than 4, we define A and B as a discontinuity pair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D6F349F-DE1A-4BCC-B64D-4425F3CA8CEC}" type="slidenum">
              <a:rPr lang="en-US" smtClean="0"/>
              <a:t>29</a:t>
            </a:fld>
            <a:endParaRPr lang="en-US"/>
          </a:p>
        </p:txBody>
      </p:sp>
    </p:spTree>
    <p:extLst>
      <p:ext uri="{BB962C8B-B14F-4D97-AF65-F5344CB8AC3E}">
        <p14:creationId xmlns:p14="http://schemas.microsoft.com/office/powerpoint/2010/main" val="1626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989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signal data is vastly difference and Vecsim deems the pairs as invalid and cannot compute the distances then.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was the biggest limitation of Vecsim that prevented it from applicable in a real world scenario.</a:t>
            </a:r>
            <a:endParaRPr dirty="0"/>
          </a:p>
        </p:txBody>
      </p:sp>
    </p:spTree>
    <p:extLst>
      <p:ext uri="{BB962C8B-B14F-4D97-AF65-F5344CB8AC3E}">
        <p14:creationId xmlns:p14="http://schemas.microsoft.com/office/powerpoint/2010/main" val="2917755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have two points, a and b, who are actually very close together, say within 25-50 meters within each other, so their similarity score should be fairly low.</a:t>
            </a:r>
          </a:p>
          <a:p>
            <a:r>
              <a:rPr lang="en-US" dirty="0"/>
              <a:t>However, we notice that the base stations that they are reporting to are different.</a:t>
            </a:r>
          </a:p>
        </p:txBody>
      </p:sp>
    </p:spTree>
    <p:extLst>
      <p:ext uri="{BB962C8B-B14F-4D97-AF65-F5344CB8AC3E}">
        <p14:creationId xmlns:p14="http://schemas.microsoft.com/office/powerpoint/2010/main" val="4110081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the two points are being logged by 2 different towers, the MRO data will be vastly different in this situation for these 2 points, even though they are supposed to be close together.</a:t>
            </a:r>
          </a:p>
          <a:p>
            <a:r>
              <a:rPr lang="en-US" dirty="0"/>
              <a:t>Therefore, Vecsim will say that these points cannot be used to estimate the similarity scores and deem them to be invalid points.</a:t>
            </a:r>
          </a:p>
        </p:txBody>
      </p:sp>
    </p:spTree>
    <p:extLst>
      <p:ext uri="{BB962C8B-B14F-4D97-AF65-F5344CB8AC3E}">
        <p14:creationId xmlns:p14="http://schemas.microsoft.com/office/powerpoint/2010/main" val="3731144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298930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2"/>
        <p:cNvGrpSpPr/>
        <p:nvPr/>
      </p:nvGrpSpPr>
      <p:grpSpPr>
        <a:xfrm>
          <a:off x="0" y="0"/>
          <a:ext cx="0" cy="0"/>
          <a:chOff x="0" y="0"/>
          <a:chExt cx="0" cy="0"/>
        </a:xfrm>
      </p:grpSpPr>
      <p:sp>
        <p:nvSpPr>
          <p:cNvPr id="3973" name="Google Shape;397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4" name="Google Shape;397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1832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Timestamps – </a:t>
            </a:r>
            <a:r>
              <a:rPr lang="en-US" b="0" i="0" dirty="0">
                <a:effectLst/>
                <a:latin typeface="Segoe UI" panose="020B0502040204020203" pitchFamily="34" charset="0"/>
              </a:rPr>
              <a:t>We should note that even though we consider the path information, the locations of the user is still not collected. A path in </a:t>
            </a:r>
            <a:r>
              <a:rPr lang="en-US" b="0" i="0" dirty="0" err="1">
                <a:effectLst/>
                <a:latin typeface="Segoe UI" panose="020B0502040204020203" pitchFamily="34" charset="0"/>
              </a:rPr>
              <a:t>pathsim</a:t>
            </a:r>
            <a:r>
              <a:rPr lang="en-US" b="0" i="0" dirty="0">
                <a:effectLst/>
                <a:latin typeface="Segoe UI" panose="020B0502040204020203" pitchFamily="34" charset="0"/>
              </a:rPr>
              <a:t> is defined as a collection of MRO vectors that belong to the same UE ID and that is reported within a few short timestamps.</a:t>
            </a:r>
          </a:p>
          <a:p>
            <a:pPr marL="0" lvl="0" indent="0" algn="l" rtl="0">
              <a:spcBef>
                <a:spcPts val="0"/>
              </a:spcBef>
              <a:spcAft>
                <a:spcPts val="0"/>
              </a:spcAft>
              <a:buNone/>
            </a:pPr>
            <a:endParaRPr b="0" dirty="0"/>
          </a:p>
        </p:txBody>
      </p:sp>
    </p:spTree>
    <p:extLst>
      <p:ext uri="{BB962C8B-B14F-4D97-AF65-F5344CB8AC3E}">
        <p14:creationId xmlns:p14="http://schemas.microsoft.com/office/powerpoint/2010/main" val="360539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Since the two points are being logged by 2 different towers, the MRO data will be vastly different in this situation for these 2 points, even though they are supposed to be close together.</a:t>
            </a:r>
          </a:p>
          <a:p>
            <a:r>
              <a:rPr lang="en-US" dirty="0"/>
              <a:t>Therefore, Vecsim will say that these points cannot be used to estimate the similarity scores and deem them to be invalid points.</a:t>
            </a:r>
          </a:p>
        </p:txBody>
      </p:sp>
    </p:spTree>
    <p:extLst>
      <p:ext uri="{BB962C8B-B14F-4D97-AF65-F5344CB8AC3E}">
        <p14:creationId xmlns:p14="http://schemas.microsoft.com/office/powerpoint/2010/main" val="1815766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important to note that we are still utilizing the MRO vector data and NOT the coordinates of the users on these paths to compare the distance estimates of each of the point pairs.</a:t>
            </a:r>
          </a:p>
          <a:p>
            <a:r>
              <a:rPr lang="en-US" dirty="0"/>
              <a:t>Since the cellphone tower only reports this data and not the users’ actual locations, Pathsim is able to maintain user privacy and not explicitly gather the user’s exact location.</a:t>
            </a:r>
          </a:p>
        </p:txBody>
      </p:sp>
    </p:spTree>
    <p:extLst>
      <p:ext uri="{BB962C8B-B14F-4D97-AF65-F5344CB8AC3E}">
        <p14:creationId xmlns:p14="http://schemas.microsoft.com/office/powerpoint/2010/main" val="1165496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Timestamps and the specific user ID in the MRO data is able to create a path</a:t>
            </a:r>
          </a:p>
          <a:p>
            <a:r>
              <a:rPr lang="en-US" dirty="0"/>
              <a:t>Traveling under 10-15 m every 5.12 seconds</a:t>
            </a:r>
          </a:p>
        </p:txBody>
      </p:sp>
    </p:spTree>
    <p:extLst>
      <p:ext uri="{BB962C8B-B14F-4D97-AF65-F5344CB8AC3E}">
        <p14:creationId xmlns:p14="http://schemas.microsoft.com/office/powerpoint/2010/main" val="880950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907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4252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a:effectLst/>
                <a:latin typeface="Segoe UI" panose="020B0502040204020203" pitchFamily="34" charset="0"/>
              </a:rPr>
              <a:t>Thus Pathsim introduces a new distance estimation method to improve the accuracy over Vecsim. The idea is still fundamentally the same. We want to approximate the distance between locations a and b. However instead of computing the distance estimate between A and B as explained earlier, we now run our distance estimation algorithm on the neighbors of the original locations as well. This ensures that, for some reason if our distance estimation does not work for a specific location pair a and b, the distance can still be approximated by estimating the distance from the provided data at neighboring locations.</a:t>
            </a:r>
          </a:p>
        </p:txBody>
      </p:sp>
    </p:spTree>
    <p:extLst>
      <p:ext uri="{BB962C8B-B14F-4D97-AF65-F5344CB8AC3E}">
        <p14:creationId xmlns:p14="http://schemas.microsoft.com/office/powerpoint/2010/main" val="15745753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effectLst/>
                <a:latin typeface="Segoe UI" panose="020B0502040204020203" pitchFamily="34" charset="0"/>
              </a:rPr>
              <a:t>To be more specific we consider the single vector pairs that were reported at 2 consecutive timestamps before and after the signal vector pair that we are estimating, to generate the 5x5 adjacency matrix</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effectLst/>
                <a:latin typeface="Segoe UI" panose="020B0502040204020203" pitchFamily="34" charset="0"/>
              </a:rPr>
              <a:t>Once the matrix has been computed, we can then represent the similarity score as the mode of the valid values found in this matrix. IN case of a tie we use 2 approaches simple mode, which picks a random mode, in the event of a tie. And </a:t>
            </a:r>
            <a:r>
              <a:rPr lang="en-US" b="0" i="0" dirty="0" err="1">
                <a:effectLst/>
                <a:latin typeface="Segoe UI" panose="020B0502040204020203" pitchFamily="34" charset="0"/>
              </a:rPr>
              <a:t>Averged</a:t>
            </a:r>
            <a:r>
              <a:rPr lang="en-US" b="0" i="0" dirty="0">
                <a:effectLst/>
                <a:latin typeface="Segoe UI" panose="020B0502040204020203" pitchFamily="34" charset="0"/>
              </a:rPr>
              <a:t> mode, which averages the most frequently occurring values in the adjacency matrix.</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7750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Fairly accurate distance estimate between A and B.</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represents a maximum distance of 25m, and we find out in this example that the distance estimate value is 1.</a:t>
            </a:r>
            <a:endParaRPr dirty="0"/>
          </a:p>
        </p:txBody>
      </p:sp>
    </p:spTree>
    <p:extLst>
      <p:ext uri="{BB962C8B-B14F-4D97-AF65-F5344CB8AC3E}">
        <p14:creationId xmlns:p14="http://schemas.microsoft.com/office/powerpoint/2010/main" val="3756451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60235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3142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366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effectLst/>
                <a:latin typeface="Segoe UI" panose="020B0502040204020203" pitchFamily="34" charset="0"/>
              </a:rPr>
              <a:t>Realistic path simulation is also a major drawback in Vecsim that we aim to solve in Pathsim. The idea is we wanted to generate random paths to test our results, however we wanted these paths to represent actual human walking patterns, like walking on sidewalks instead of the middle of the road, while still trying to take the shortest distance between 2 points. Since we only maintain the building information with a set of 0s and the road information with a set of 1s, we tried some methods to generate realistic looking paths.</a:t>
            </a:r>
          </a:p>
        </p:txBody>
      </p:sp>
    </p:spTree>
    <p:extLst>
      <p:ext uri="{BB962C8B-B14F-4D97-AF65-F5344CB8AC3E}">
        <p14:creationId xmlns:p14="http://schemas.microsoft.com/office/powerpoint/2010/main" val="18580960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effectLst/>
                <a:latin typeface="Segoe UI" panose="020B0502040204020203" pitchFamily="34" charset="0"/>
              </a:rPr>
              <a:t>For the weighted buildings method, we basically assign a lower cost to road locations right next to buildings. This simulates a sidewalk, and running Dijkstra algorithm results in the person’s path hugging the street next to the building simulating a person walking on a sidewalk. This is also a challenging test case for Pathsim, since a lot of locations next to building walls, form discontinuity pairs.</a:t>
            </a:r>
          </a:p>
          <a:p>
            <a:pPr marL="139700" indent="0" algn="l">
              <a:buNone/>
            </a:pPr>
            <a:endParaRPr lang="en-US" b="1" i="0" dirty="0">
              <a:solidFill>
                <a:srgbClr val="202122"/>
              </a:solidFill>
              <a:effectLst/>
              <a:latin typeface="+mj-lt"/>
            </a:endParaRPr>
          </a:p>
          <a:p>
            <a:pPr marL="139700" indent="0" algn="l">
              <a:buNone/>
            </a:pPr>
            <a:endParaRPr lang="en-US" b="1" i="0" dirty="0">
              <a:solidFill>
                <a:srgbClr val="202122"/>
              </a:solidFill>
              <a:effectLst/>
              <a:latin typeface="+mj-lt"/>
            </a:endParaRPr>
          </a:p>
          <a:p>
            <a:pPr marL="139700" indent="0" algn="l">
              <a:buNone/>
            </a:pPr>
            <a:r>
              <a:rPr lang="en-US" b="1" i="0" dirty="0">
                <a:solidFill>
                  <a:srgbClr val="202122"/>
                </a:solidFill>
                <a:effectLst/>
                <a:latin typeface="+mj-lt"/>
              </a:rPr>
              <a:t>Dijkstra's algorithm</a:t>
            </a:r>
            <a:r>
              <a:rPr lang="en-US" b="0" i="0" dirty="0">
                <a:solidFill>
                  <a:srgbClr val="202122"/>
                </a:solidFill>
                <a:effectLst/>
                <a:latin typeface="+mj-lt"/>
              </a:rPr>
              <a:t> is an </a:t>
            </a:r>
            <a:r>
              <a:rPr lang="en-US" b="0" i="0" u="none" strike="noStrike" dirty="0">
                <a:solidFill>
                  <a:srgbClr val="0645AD"/>
                </a:solidFill>
                <a:effectLst/>
                <a:latin typeface="+mj-lt"/>
                <a:hlinkClick r:id="rId3" tooltip="Algorithm"/>
              </a:rPr>
              <a:t>algorithm</a:t>
            </a:r>
            <a:r>
              <a:rPr lang="en-US" b="0" i="0" dirty="0">
                <a:solidFill>
                  <a:srgbClr val="202122"/>
                </a:solidFill>
                <a:effectLst/>
                <a:latin typeface="+mj-lt"/>
              </a:rPr>
              <a:t> for finding the </a:t>
            </a:r>
            <a:r>
              <a:rPr lang="en-US" b="0" i="0" u="none" strike="noStrike" dirty="0">
                <a:solidFill>
                  <a:srgbClr val="0645AD"/>
                </a:solidFill>
                <a:effectLst/>
                <a:latin typeface="+mj-lt"/>
                <a:hlinkClick r:id="rId4" tooltip="Shortest path problem"/>
              </a:rPr>
              <a:t>shortest paths</a:t>
            </a:r>
            <a:r>
              <a:rPr lang="en-US" b="0" i="0" dirty="0">
                <a:solidFill>
                  <a:srgbClr val="202122"/>
                </a:solidFill>
                <a:effectLst/>
                <a:latin typeface="+mj-lt"/>
              </a:rPr>
              <a:t> between </a:t>
            </a:r>
            <a:r>
              <a:rPr lang="en-US" b="0" i="0" u="none" strike="noStrike" dirty="0">
                <a:solidFill>
                  <a:srgbClr val="0645AD"/>
                </a:solidFill>
                <a:effectLst/>
                <a:latin typeface="+mj-lt"/>
                <a:hlinkClick r:id="rId5" tooltip="Vertex (graph theory)"/>
              </a:rPr>
              <a:t>nodes</a:t>
            </a:r>
            <a:r>
              <a:rPr lang="en-US" b="0" i="0" dirty="0">
                <a:solidFill>
                  <a:srgbClr val="202122"/>
                </a:solidFill>
                <a:effectLst/>
                <a:latin typeface="+mj-lt"/>
              </a:rPr>
              <a:t> in a </a:t>
            </a:r>
            <a:r>
              <a:rPr lang="en-US" b="0" i="0" u="none" strike="noStrike" dirty="0">
                <a:solidFill>
                  <a:srgbClr val="0645AD"/>
                </a:solidFill>
                <a:effectLst/>
                <a:latin typeface="+mj-lt"/>
                <a:hlinkClick r:id="rId6"/>
              </a:rPr>
              <a:t>graph</a:t>
            </a:r>
            <a:r>
              <a:rPr lang="en-US" b="0" i="0" dirty="0">
                <a:solidFill>
                  <a:srgbClr val="202122"/>
                </a:solidFill>
                <a:effectLst/>
                <a:latin typeface="+mj-lt"/>
              </a:rPr>
              <a:t>, which may represent, for example, </a:t>
            </a:r>
            <a:r>
              <a:rPr lang="en-US" b="0" i="0" u="none" strike="noStrike" dirty="0">
                <a:solidFill>
                  <a:srgbClr val="0645AD"/>
                </a:solidFill>
                <a:effectLst/>
                <a:latin typeface="+mj-lt"/>
                <a:hlinkClick r:id="rId7" tooltip="Road network"/>
              </a:rPr>
              <a:t>road networks</a:t>
            </a:r>
            <a:r>
              <a:rPr lang="en-US" b="0" i="0" u="none" strike="noStrike" dirty="0">
                <a:solidFill>
                  <a:srgbClr val="0645AD"/>
                </a:solidFill>
                <a:effectLst/>
                <a:latin typeface="+mj-lt"/>
              </a:rPr>
              <a:t>.  </a:t>
            </a:r>
            <a:r>
              <a:rPr lang="en-US" b="0" i="0" dirty="0">
                <a:solidFill>
                  <a:srgbClr val="202122"/>
                </a:solidFill>
                <a:effectLst/>
                <a:latin typeface="+mj-lt"/>
              </a:rPr>
              <a:t>Dijkstra's original algorithm found the shortest path between two given nodes, but a more common variant fixes a single node as the "source" node and finds shortest paths from the source to all other nodes in the graph, producing a </a:t>
            </a:r>
            <a:r>
              <a:rPr lang="en-US" b="0" i="0" u="none" strike="noStrike" dirty="0">
                <a:solidFill>
                  <a:srgbClr val="0645AD"/>
                </a:solidFill>
                <a:effectLst/>
                <a:latin typeface="+mj-lt"/>
                <a:hlinkClick r:id="rId8" tooltip="Shortest-path tree"/>
              </a:rPr>
              <a:t>shortest-path tree</a:t>
            </a:r>
            <a:r>
              <a:rPr lang="en-US" b="0" i="0" dirty="0">
                <a:solidFill>
                  <a:srgbClr val="202122"/>
                </a:solidFill>
                <a:effectLst/>
                <a:latin typeface="+mj-lt"/>
              </a:rPr>
              <a:t>.</a:t>
            </a:r>
          </a:p>
          <a:p>
            <a:pPr marL="139700" indent="0">
              <a:buNone/>
            </a:pPr>
            <a:br>
              <a:rPr lang="en-US" dirty="0">
                <a:latin typeface="+mj-lt"/>
              </a:rPr>
            </a:br>
            <a:r>
              <a:rPr lang="en-US" dirty="0">
                <a:latin typeface="+mj-lt"/>
              </a:rPr>
              <a:t>We used lower weights next to buildings so that the Dijkstra’s algorithm would be able to find the shortest path based on the lowest cost.  This is because what Dijkstra’s does is it is a best-first search algorithm, meaning it knows the target node and starting node (informed search), that initially sets the beginning node to 0 and the rest of the nodes to infinity.  Then it compares the cost to get to each subsequent node and tries to reduce the total costs until finally it reaches the target node.</a:t>
            </a:r>
            <a:endParaRPr dirty="0">
              <a:latin typeface="+mj-lt"/>
            </a:endParaRPr>
          </a:p>
        </p:txBody>
      </p:sp>
    </p:spTree>
    <p:extLst>
      <p:ext uri="{BB962C8B-B14F-4D97-AF65-F5344CB8AC3E}">
        <p14:creationId xmlns:p14="http://schemas.microsoft.com/office/powerpoint/2010/main" val="1519559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u="none" strike="noStrike" dirty="0">
                <a:solidFill>
                  <a:srgbClr val="0076A8"/>
                </a:solidFill>
                <a:effectLst/>
                <a:latin typeface="+mj-lt"/>
                <a:hlinkClick r:id="rId3"/>
              </a:rPr>
              <a:t>D</a:t>
            </a:r>
            <a:r>
              <a:rPr lang="en-US" b="0" i="0" dirty="0">
                <a:solidFill>
                  <a:srgbClr val="404040"/>
                </a:solidFill>
                <a:effectLst/>
                <a:latin typeface="+mj-lt"/>
              </a:rPr>
              <a:t> = bwdistgeodesic(</a:t>
            </a:r>
            <a:r>
              <a:rPr lang="en-US" b="0" i="0" u="none" strike="noStrike" dirty="0" err="1">
                <a:solidFill>
                  <a:srgbClr val="0076A8"/>
                </a:solidFill>
                <a:effectLst/>
                <a:latin typeface="+mj-lt"/>
                <a:hlinkClick r:id="rId4"/>
              </a:rPr>
              <a:t>BW</a:t>
            </a:r>
            <a:r>
              <a:rPr lang="en-US" b="0" i="0" dirty="0" err="1">
                <a:solidFill>
                  <a:srgbClr val="404040"/>
                </a:solidFill>
                <a:effectLst/>
                <a:latin typeface="+mj-lt"/>
              </a:rPr>
              <a:t>,</a:t>
            </a:r>
            <a:r>
              <a:rPr lang="en-US" b="0" i="0" u="none" strike="noStrike" dirty="0" err="1">
                <a:solidFill>
                  <a:srgbClr val="0076A8"/>
                </a:solidFill>
                <a:effectLst/>
                <a:latin typeface="+mj-lt"/>
                <a:hlinkClick r:id="rId5"/>
              </a:rPr>
              <a:t>mask</a:t>
            </a:r>
            <a:r>
              <a:rPr lang="en-US" b="0" i="0" dirty="0">
                <a:solidFill>
                  <a:srgbClr val="404040"/>
                </a:solidFill>
                <a:effectLst/>
                <a:latin typeface="+mj-lt"/>
              </a:rPr>
              <a:t>) computes the geodesic distance transform, given the binary image </a:t>
            </a:r>
            <a:r>
              <a:rPr lang="en-US" dirty="0">
                <a:latin typeface="+mj-lt"/>
              </a:rPr>
              <a:t>BW</a:t>
            </a:r>
            <a:r>
              <a:rPr lang="en-US" b="0" i="0" dirty="0">
                <a:solidFill>
                  <a:srgbClr val="404040"/>
                </a:solidFill>
                <a:effectLst/>
                <a:latin typeface="+mj-lt"/>
              </a:rPr>
              <a:t> and the seed locations specified by </a:t>
            </a:r>
            <a:r>
              <a:rPr lang="en-US" dirty="0">
                <a:latin typeface="+mj-lt"/>
              </a:rPr>
              <a:t>mask</a:t>
            </a:r>
            <a:r>
              <a:rPr lang="en-US" b="0" i="0" dirty="0">
                <a:solidFill>
                  <a:srgbClr val="404040"/>
                </a:solidFill>
                <a:effectLst/>
                <a:latin typeface="+mj-lt"/>
              </a:rPr>
              <a:t>. Regions where </a:t>
            </a:r>
            <a:r>
              <a:rPr lang="en-US" dirty="0">
                <a:latin typeface="+mj-lt"/>
              </a:rPr>
              <a:t>BW</a:t>
            </a:r>
            <a:r>
              <a:rPr lang="en-US" b="0" i="0" dirty="0">
                <a:solidFill>
                  <a:srgbClr val="404040"/>
                </a:solidFill>
                <a:effectLst/>
                <a:latin typeface="+mj-lt"/>
              </a:rPr>
              <a:t> is </a:t>
            </a:r>
            <a:r>
              <a:rPr lang="en-US" dirty="0">
                <a:latin typeface="+mj-lt"/>
              </a:rPr>
              <a:t>true</a:t>
            </a:r>
            <a:r>
              <a:rPr lang="en-US" b="0" i="0" dirty="0">
                <a:solidFill>
                  <a:srgbClr val="404040"/>
                </a:solidFill>
                <a:effectLst/>
                <a:latin typeface="+mj-lt"/>
              </a:rPr>
              <a:t> represent valid regions that can be traversed in the computation of the distance transform.</a:t>
            </a:r>
          </a:p>
          <a:p>
            <a:pPr marL="0" lvl="0" indent="0" algn="l" rtl="0">
              <a:spcBef>
                <a:spcPts val="0"/>
              </a:spcBef>
              <a:spcAft>
                <a:spcPts val="0"/>
              </a:spcAft>
              <a:buNone/>
            </a:pPr>
            <a:endParaRPr lang="en-US" b="0" i="0" dirty="0">
              <a:solidFill>
                <a:srgbClr val="404040"/>
              </a:solidFill>
              <a:effectLst/>
              <a:latin typeface="+mj-lt"/>
            </a:endParaRPr>
          </a:p>
          <a:p>
            <a:pPr marL="0" lvl="0" indent="0" algn="l" rtl="0">
              <a:spcBef>
                <a:spcPts val="0"/>
              </a:spcBef>
              <a:spcAft>
                <a:spcPts val="0"/>
              </a:spcAft>
              <a:buNone/>
            </a:pPr>
            <a:r>
              <a:rPr lang="en-US" b="0" i="0" dirty="0">
                <a:solidFill>
                  <a:srgbClr val="404040"/>
                </a:solidFill>
                <a:effectLst/>
                <a:latin typeface="+mj-lt"/>
              </a:rPr>
              <a:t>We then computed two of the geodesic </a:t>
            </a:r>
            <a:r>
              <a:rPr lang="en-US" dirty="0">
                <a:latin typeface="+mj-lt"/>
              </a:rPr>
              <a:t>matrices and take the sum of these matrices and find the shortest path by using the smallest sums along the paths. </a:t>
            </a:r>
          </a:p>
          <a:p>
            <a:pPr marL="0" lvl="0" indent="0" algn="l" rtl="0">
              <a:spcBef>
                <a:spcPts val="0"/>
              </a:spcBef>
              <a:spcAft>
                <a:spcPts val="0"/>
              </a:spcAft>
              <a:buNone/>
            </a:pPr>
            <a:endParaRPr lang="en-US" dirty="0">
              <a:latin typeface="+mj-lt"/>
            </a:endParaRPr>
          </a:p>
          <a:p>
            <a:pPr marL="0" lvl="0" indent="0" algn="l" rtl="0">
              <a:spcBef>
                <a:spcPts val="0"/>
              </a:spcBef>
              <a:spcAft>
                <a:spcPts val="0"/>
              </a:spcAft>
              <a:buNone/>
            </a:pPr>
            <a:r>
              <a:rPr lang="en-US" dirty="0">
                <a:latin typeface="+mj-lt"/>
              </a:rPr>
              <a:t>Unrealistic – do not hug the buildings and only takes the absolute shortest paths</a:t>
            </a:r>
          </a:p>
          <a:p>
            <a:pPr marL="0" lvl="0" indent="0" algn="l" rtl="0">
              <a:spcBef>
                <a:spcPts val="0"/>
              </a:spcBef>
              <a:spcAft>
                <a:spcPts val="0"/>
              </a:spcAft>
              <a:buNone/>
            </a:pPr>
            <a:r>
              <a:rPr lang="en-US" dirty="0">
                <a:latin typeface="+mj-lt"/>
              </a:rPr>
              <a:t>High failure, due to the </a:t>
            </a:r>
            <a:r>
              <a:rPr lang="en-US" dirty="0" err="1">
                <a:latin typeface="+mj-lt"/>
              </a:rPr>
              <a:t>bwgeodesic</a:t>
            </a:r>
            <a:r>
              <a:rPr lang="en-US" dirty="0">
                <a:latin typeface="+mj-lt"/>
              </a:rPr>
              <a:t> function not allowing the path to pass through or considering too many paths like shown in the picture where there may be more than 1 exact path that could not be thinned correctly in MATLAB</a:t>
            </a:r>
          </a:p>
          <a:p>
            <a:pPr marL="0" lvl="0" indent="0" algn="l" rtl="0">
              <a:spcBef>
                <a:spcPts val="0"/>
              </a:spcBef>
              <a:spcAft>
                <a:spcPts val="0"/>
              </a:spcAft>
              <a:buNone/>
            </a:pPr>
            <a:endParaRPr dirty="0">
              <a:latin typeface="+mj-lt"/>
            </a:endParaRPr>
          </a:p>
        </p:txBody>
      </p:sp>
    </p:spTree>
    <p:extLst>
      <p:ext uri="{BB962C8B-B14F-4D97-AF65-F5344CB8AC3E}">
        <p14:creationId xmlns:p14="http://schemas.microsoft.com/office/powerpoint/2010/main" val="15935350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0" i="0" dirty="0">
              <a:solidFill>
                <a:srgbClr val="202124"/>
              </a:solidFill>
              <a:effectLst/>
              <a:latin typeface="+mj-lt"/>
            </a:endParaRPr>
          </a:p>
          <a:p>
            <a:pPr marL="0" lvl="0" indent="0" algn="l" rtl="0">
              <a:spcBef>
                <a:spcPts val="0"/>
              </a:spcBef>
              <a:spcAft>
                <a:spcPts val="0"/>
              </a:spcAft>
              <a:buNone/>
            </a:pPr>
            <a:r>
              <a:rPr lang="en-US" b="0" i="0" dirty="0">
                <a:solidFill>
                  <a:srgbClr val="202122"/>
                </a:solidFill>
                <a:effectLst/>
                <a:latin typeface="+mj-lt"/>
              </a:rPr>
              <a:t>A* is an </a:t>
            </a:r>
            <a:r>
              <a:rPr lang="en-US" b="0" i="0" u="none" strike="noStrike" dirty="0">
                <a:solidFill>
                  <a:srgbClr val="0645AD"/>
                </a:solidFill>
                <a:effectLst/>
                <a:latin typeface="+mj-lt"/>
                <a:hlinkClick r:id="rId3" tooltip="Informed search algorithm"/>
              </a:rPr>
              <a:t>informed search algorithm</a:t>
            </a:r>
            <a:r>
              <a:rPr lang="en-US" b="0" i="0" dirty="0">
                <a:solidFill>
                  <a:srgbClr val="202122"/>
                </a:solidFill>
                <a:effectLst/>
                <a:latin typeface="+mj-lt"/>
              </a:rPr>
              <a:t>, or a </a:t>
            </a:r>
            <a:r>
              <a:rPr lang="en-US" b="0" i="0" u="none" strike="noStrike" dirty="0">
                <a:solidFill>
                  <a:srgbClr val="0645AD"/>
                </a:solidFill>
                <a:effectLst/>
                <a:latin typeface="+mj-lt"/>
                <a:hlinkClick r:id="rId4"/>
              </a:rPr>
              <a:t>best-first search</a:t>
            </a:r>
            <a:r>
              <a:rPr lang="en-US" b="0" i="0" dirty="0">
                <a:solidFill>
                  <a:srgbClr val="202122"/>
                </a:solidFill>
                <a:effectLst/>
                <a:latin typeface="+mj-lt"/>
              </a:rPr>
              <a:t>, meaning that it is formulated in terms of </a:t>
            </a:r>
            <a:r>
              <a:rPr lang="en-US" b="0" i="0" u="none" strike="noStrike" dirty="0">
                <a:solidFill>
                  <a:srgbClr val="0645AD"/>
                </a:solidFill>
                <a:effectLst/>
                <a:latin typeface="+mj-lt"/>
                <a:hlinkClick r:id="rId5" tooltip="Weighted graph"/>
              </a:rPr>
              <a:t>weighted graphs</a:t>
            </a:r>
            <a:r>
              <a:rPr lang="en-US" b="0" i="0" dirty="0">
                <a:solidFill>
                  <a:srgbClr val="202122"/>
                </a:solidFill>
                <a:effectLst/>
                <a:latin typeface="+mj-lt"/>
              </a:rPr>
              <a:t>: starting from a specific starting </a:t>
            </a:r>
            <a:r>
              <a:rPr lang="en-US" b="0" i="0" u="none" strike="noStrike" dirty="0">
                <a:solidFill>
                  <a:srgbClr val="0645AD"/>
                </a:solidFill>
                <a:effectLst/>
                <a:latin typeface="+mj-lt"/>
                <a:hlinkClick r:id="rId6" tooltip="Node (graph theory)"/>
              </a:rPr>
              <a:t>node</a:t>
            </a:r>
            <a:r>
              <a:rPr lang="en-US" b="0" i="0" dirty="0">
                <a:solidFill>
                  <a:srgbClr val="202122"/>
                </a:solidFill>
                <a:effectLst/>
                <a:latin typeface="+mj-lt"/>
              </a:rPr>
              <a:t> of a graph, it aims to find a path to the given goal node having the smallest cost (least distance travelled, shortest time, etc.). It does this by maintaining a </a:t>
            </a:r>
            <a:r>
              <a:rPr lang="en-US" b="0" i="0" u="none" strike="noStrike" dirty="0">
                <a:solidFill>
                  <a:srgbClr val="0645AD"/>
                </a:solidFill>
                <a:effectLst/>
                <a:latin typeface="+mj-lt"/>
                <a:hlinkClick r:id="rId7" tooltip="Tree (data structure)"/>
              </a:rPr>
              <a:t>tree</a:t>
            </a:r>
            <a:r>
              <a:rPr lang="en-US" b="0" i="0" dirty="0">
                <a:solidFill>
                  <a:srgbClr val="202122"/>
                </a:solidFill>
                <a:effectLst/>
                <a:latin typeface="+mj-lt"/>
              </a:rPr>
              <a:t> of paths originating at the start node and extending those paths one edge at a time until its termination criterion is satisfied.</a:t>
            </a:r>
            <a:endParaRPr lang="en-US" b="0" i="0" dirty="0">
              <a:solidFill>
                <a:srgbClr val="202124"/>
              </a:solidFill>
              <a:effectLst/>
              <a:latin typeface="+mj-lt"/>
            </a:endParaRPr>
          </a:p>
          <a:p>
            <a:pPr marL="0" lvl="0" indent="0" algn="l" rtl="0">
              <a:spcBef>
                <a:spcPts val="0"/>
              </a:spcBef>
              <a:spcAft>
                <a:spcPts val="0"/>
              </a:spcAft>
              <a:buNone/>
            </a:pPr>
            <a:endParaRPr lang="en-US" dirty="0">
              <a:latin typeface="+mj-lt"/>
            </a:endParaRPr>
          </a:p>
          <a:p>
            <a:pPr marL="0" lvl="0" indent="0" algn="l" rtl="0">
              <a:spcBef>
                <a:spcPts val="0"/>
              </a:spcBef>
              <a:spcAft>
                <a:spcPts val="0"/>
              </a:spcAft>
              <a:buNone/>
            </a:pPr>
            <a:r>
              <a:rPr lang="en-US" dirty="0">
                <a:latin typeface="+mj-lt"/>
              </a:rPr>
              <a:t>First explain A* first and how it is better - </a:t>
            </a:r>
            <a:r>
              <a:rPr lang="en-US" b="0" i="0" dirty="0">
                <a:solidFill>
                  <a:srgbClr val="202124"/>
                </a:solidFill>
                <a:effectLst/>
                <a:latin typeface="+mj-lt"/>
              </a:rPr>
              <a:t>A* is always </a:t>
            </a:r>
            <a:r>
              <a:rPr lang="en-US" b="1" i="0" dirty="0">
                <a:solidFill>
                  <a:srgbClr val="202124"/>
                </a:solidFill>
                <a:effectLst/>
                <a:latin typeface="+mj-lt"/>
              </a:rPr>
              <a:t>better than Dijkstra</a:t>
            </a:r>
            <a:r>
              <a:rPr lang="en-US" b="0" i="0" dirty="0">
                <a:solidFill>
                  <a:srgbClr val="202124"/>
                </a:solidFill>
                <a:effectLst/>
                <a:latin typeface="+mj-lt"/>
              </a:rPr>
              <a:t> as it performs informed rather </a:t>
            </a:r>
            <a:r>
              <a:rPr lang="en-US" b="1" i="0" dirty="0">
                <a:solidFill>
                  <a:srgbClr val="202124"/>
                </a:solidFill>
                <a:effectLst/>
                <a:latin typeface="+mj-lt"/>
              </a:rPr>
              <a:t>than</a:t>
            </a:r>
            <a:r>
              <a:rPr lang="en-US" b="0" i="0" dirty="0">
                <a:solidFill>
                  <a:srgbClr val="202124"/>
                </a:solidFill>
                <a:effectLst/>
                <a:latin typeface="+mj-lt"/>
              </a:rPr>
              <a:t> uninformed search: it expands more promising vertices </a:t>
            </a:r>
            <a:r>
              <a:rPr lang="en-US" b="1" i="0" dirty="0">
                <a:solidFill>
                  <a:srgbClr val="202124"/>
                </a:solidFill>
                <a:effectLst/>
                <a:latin typeface="+mj-lt"/>
              </a:rPr>
              <a:t>than Dijkstra</a:t>
            </a:r>
            <a:r>
              <a:rPr lang="en-US" b="0" i="0" dirty="0">
                <a:solidFill>
                  <a:srgbClr val="202124"/>
                </a:solidFill>
                <a:effectLst/>
                <a:latin typeface="+mj-lt"/>
              </a:rPr>
              <a:t> because A* considers additional information about the minimal distance to the target.</a:t>
            </a:r>
          </a:p>
          <a:p>
            <a:pPr marL="0" lvl="0" indent="0" algn="l" rtl="0">
              <a:spcBef>
                <a:spcPts val="0"/>
              </a:spcBef>
              <a:spcAft>
                <a:spcPts val="0"/>
              </a:spcAft>
              <a:buNone/>
            </a:pPr>
            <a:endParaRPr lang="en-US" dirty="0">
              <a:latin typeface="+mj-lt"/>
            </a:endParaRPr>
          </a:p>
          <a:p>
            <a:pPr marL="0" lvl="0" indent="0" algn="l" rtl="0">
              <a:spcBef>
                <a:spcPts val="0"/>
              </a:spcBef>
              <a:spcAft>
                <a:spcPts val="0"/>
              </a:spcAft>
              <a:buNone/>
            </a:pPr>
            <a:r>
              <a:rPr lang="en-US" dirty="0">
                <a:latin typeface="+mj-lt"/>
              </a:rPr>
              <a:t>Front-end processing – needs to keep track of the functions and distance calculations and must do the distance calculations at every step</a:t>
            </a:r>
            <a:endParaRPr dirty="0">
              <a:latin typeface="+mj-lt"/>
            </a:endParaRPr>
          </a:p>
        </p:txBody>
      </p:sp>
    </p:spTree>
    <p:extLst>
      <p:ext uri="{BB962C8B-B14F-4D97-AF65-F5344CB8AC3E}">
        <p14:creationId xmlns:p14="http://schemas.microsoft.com/office/powerpoint/2010/main" val="1053372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4"/>
        <p:cNvGrpSpPr/>
        <p:nvPr/>
      </p:nvGrpSpPr>
      <p:grpSpPr>
        <a:xfrm>
          <a:off x="0" y="0"/>
          <a:ext cx="0" cy="0"/>
          <a:chOff x="0" y="0"/>
          <a:chExt cx="0" cy="0"/>
        </a:xfrm>
      </p:grpSpPr>
      <p:sp>
        <p:nvSpPr>
          <p:cNvPr id="3925" name="Google Shape;392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6" name="Google Shape;392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l">
              <a:buNone/>
            </a:pPr>
            <a:r>
              <a:rPr lang="en-US" b="0" i="0" dirty="0">
                <a:effectLst/>
                <a:latin typeface="Segoe UI" panose="020B0502040204020203" pitchFamily="34" charset="0"/>
              </a:rPr>
              <a:t>You can see the path is trying to hug the walls of the building whenever possible all while trying to minimize the distance the path needs to take from the starting node (red circle) to the end node (green)</a:t>
            </a:r>
          </a:p>
        </p:txBody>
      </p:sp>
    </p:spTree>
    <p:extLst>
      <p:ext uri="{BB962C8B-B14F-4D97-AF65-F5344CB8AC3E}">
        <p14:creationId xmlns:p14="http://schemas.microsoft.com/office/powerpoint/2010/main" val="8668446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7524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47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either of the tests Pathsim was able to correctly to identify that the users were close at the start of the path and started to veer off in larger distances because it would have a few scores of 1 or 2, then the other points would be distributed in a scatter.</a:t>
            </a:r>
          </a:p>
          <a:p>
            <a:pPr marL="0" lvl="0" indent="0" algn="l" rtl="0">
              <a:spcBef>
                <a:spcPts val="0"/>
              </a:spcBef>
              <a:spcAft>
                <a:spcPts val="0"/>
              </a:spcAft>
              <a:buNone/>
            </a:pPr>
            <a:r>
              <a:rPr lang="en-US" dirty="0"/>
              <a:t>From our findings: </a:t>
            </a:r>
          </a:p>
          <a:p>
            <a:pPr algn="l"/>
            <a:r>
              <a:rPr lang="en-US" b="0" i="0" dirty="0">
                <a:effectLst/>
                <a:latin typeface="Segoe UI" panose="020B0502040204020203" pitchFamily="34" charset="0"/>
              </a:rPr>
              <a:t>We noticed that for path pairs that share a common source, Pathsim was correctly able detect that the starting location pairs were in close proximity 97% of the time. After that the score would become much larger as the paths veered off.</a:t>
            </a:r>
          </a:p>
          <a:p>
            <a:pPr algn="l"/>
            <a:r>
              <a:rPr lang="en-US" b="0" i="0" dirty="0">
                <a:effectLst/>
                <a:latin typeface="Segoe UI" panose="020B0502040204020203" pitchFamily="34" charset="0"/>
              </a:rPr>
              <a:t>For cases where the destination was the same Pathsim could correctly identify that the locations near the ends of the paths were close 100% of the time.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270406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Again, Pathsim was able to correctly to identify that the users were close at the middle of the path and the rest of the paths would veer off because Pathsim would compute that a few points were close together in one or two timestamps, but the other points would be of various distances.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effectLst/>
                <a:latin typeface="Segoe UI" panose="020B0502040204020203" pitchFamily="34" charset="0"/>
              </a:rPr>
              <a:t>Pathsim was able to detect that the paths met in the middle 98% of the time. We note that upon manual inspection, the cases that Pathsim failed to identify, had a very weak or discontinuous signal from either one or both MRO vectors. If possible add these numbers to the slides.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44077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9"/>
        <p:cNvGrpSpPr/>
        <p:nvPr/>
      </p:nvGrpSpPr>
      <p:grpSpPr>
        <a:xfrm>
          <a:off x="0" y="0"/>
          <a:ext cx="0" cy="0"/>
          <a:chOff x="0" y="0"/>
          <a:chExt cx="0" cy="0"/>
        </a:xfrm>
      </p:grpSpPr>
      <p:sp>
        <p:nvSpPr>
          <p:cNvPr id="4020" name="Google Shape;4020;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1" name="Google Shape;4021;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Proximity paths was our main and final test that we used to compare Pathsim with Vecsim and figure out how much more Pathsim improved over Vecsim.  This is because in this specific test, both Vecsim and Pathsim should show a very low score for all of the points being compared since they are nearly the same path.</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4675336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8618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the roughly 1000 paths that we generated, we generated over 100k unique pairs of locations that were compared.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Keep in mind for these tests, these paths were very close to each other.  In an ideal world, we should have seen a similarity score of 1 or 2, but Vecsim was unable to produce a large fraction of these scores!  This is because of the fact that the  signals were connected to different base stations.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Vecsim 22% of close pairs locations, Pathsim 5%, same for both DPD and without DPD.  This is because it checks validity check first and only does the DPD check if the score is &gt; 4 (or 100 meters)</a:t>
            </a:r>
            <a:endParaRPr dirty="0"/>
          </a:p>
        </p:txBody>
      </p:sp>
    </p:spTree>
    <p:extLst>
      <p:ext uri="{BB962C8B-B14F-4D97-AF65-F5344CB8AC3E}">
        <p14:creationId xmlns:p14="http://schemas.microsoft.com/office/powerpoint/2010/main" val="19064482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4"/>
        <p:cNvGrpSpPr/>
        <p:nvPr/>
      </p:nvGrpSpPr>
      <p:grpSpPr>
        <a:xfrm>
          <a:off x="0" y="0"/>
          <a:ext cx="0" cy="0"/>
          <a:chOff x="0" y="0"/>
          <a:chExt cx="0" cy="0"/>
        </a:xfrm>
      </p:grpSpPr>
      <p:sp>
        <p:nvSpPr>
          <p:cNvPr id="3955" name="Google Shape;395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6" name="Google Shape;395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Path accuracy.  In an ideal scenario, we should see a score of a&lt;4 for almost all of the pair locations, since the locations were fairly close to each other.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cumulative density function plot of the similarity scores for these relatively close pairs,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Left is without </a:t>
            </a:r>
            <a:r>
              <a:rPr lang="en-US" b="0" i="0" dirty="0">
                <a:solidFill>
                  <a:srgbClr val="202124"/>
                </a:solidFill>
                <a:effectLst/>
                <a:latin typeface="Open Sans" panose="020B0606030504020204" pitchFamily="34" charset="0"/>
              </a:rPr>
              <a:t>Discontinuity</a:t>
            </a:r>
            <a:r>
              <a:rPr lang="en-US" dirty="0"/>
              <a:t> Pair Database check.  Vecsim gets a score 80% of the time whereas Pathsim is around 84%.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things only get better when we incorporate the DPD check.  Vecsim gets a higher accuracy score of 95% whereas Pathsim is 96% with simple mode.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3"/>
        <p:cNvGrpSpPr/>
        <p:nvPr/>
      </p:nvGrpSpPr>
      <p:grpSpPr>
        <a:xfrm>
          <a:off x="0" y="0"/>
          <a:ext cx="0" cy="0"/>
          <a:chOff x="0" y="0"/>
          <a:chExt cx="0" cy="0"/>
        </a:xfrm>
      </p:grpSpPr>
      <p:sp>
        <p:nvSpPr>
          <p:cNvPr id="3934" name="Google Shape;393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5" name="Google Shape;393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6"/>
        <p:cNvGrpSpPr/>
        <p:nvPr/>
      </p:nvGrpSpPr>
      <p:grpSpPr>
        <a:xfrm>
          <a:off x="0" y="0"/>
          <a:ext cx="0" cy="0"/>
          <a:chOff x="0" y="0"/>
          <a:chExt cx="0" cy="0"/>
        </a:xfrm>
      </p:grpSpPr>
      <p:sp>
        <p:nvSpPr>
          <p:cNvPr id="3867" name="Google Shape;386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8" name="Google Shape;38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We are essentially tracing the contact between persons so that we can identify those who may be exposed to a disease and then we can prevent onward transmission of the disease.</a:t>
            </a:r>
            <a:endParaRPr b="1"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3"/>
        <p:cNvGrpSpPr/>
        <p:nvPr/>
      </p:nvGrpSpPr>
      <p:grpSpPr>
        <a:xfrm>
          <a:off x="0" y="0"/>
          <a:ext cx="0" cy="0"/>
          <a:chOff x="0" y="0"/>
          <a:chExt cx="0" cy="0"/>
        </a:xfrm>
      </p:grpSpPr>
      <p:sp>
        <p:nvSpPr>
          <p:cNvPr id="3874" name="Google Shape;387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5" name="Google Shape;387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1870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1"/>
        <p:cNvGrpSpPr/>
        <p:nvPr/>
      </p:nvGrpSpPr>
      <p:grpSpPr>
        <a:xfrm>
          <a:off x="0" y="0"/>
          <a:ext cx="0" cy="0"/>
          <a:chOff x="0" y="0"/>
          <a:chExt cx="0" cy="0"/>
        </a:xfrm>
      </p:grpSpPr>
      <p:sp>
        <p:nvSpPr>
          <p:cNvPr id="3902" name="Google Shape;390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3" name="Google Shape;390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23224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Modeling indoor is difficult, because of the indoor signal is scattered and permeates through material. Detailed indoor environment is difficult to gather. </a:t>
            </a:r>
          </a:p>
          <a:p>
            <a:pPr marL="0" lvl="0" indent="0" algn="l" rtl="0">
              <a:spcBef>
                <a:spcPts val="0"/>
              </a:spcBef>
              <a:spcAft>
                <a:spcPts val="0"/>
              </a:spcAft>
              <a:buNone/>
            </a:pPr>
            <a:r>
              <a:rPr lang="en-US" dirty="0"/>
              <a:t>Indoor environments, Pathsim is </a:t>
            </a:r>
            <a:r>
              <a:rPr lang="en-US" b="1" dirty="0"/>
              <a:t>complementary</a:t>
            </a:r>
            <a:r>
              <a:rPr lang="en-US" dirty="0"/>
              <a:t> to other methods .  Always can use Bluetooth in parallel</a:t>
            </a:r>
            <a:endParaRPr dirty="0"/>
          </a:p>
        </p:txBody>
      </p:sp>
    </p:spTree>
    <p:extLst>
      <p:ext uri="{BB962C8B-B14F-4D97-AF65-F5344CB8AC3E}">
        <p14:creationId xmlns:p14="http://schemas.microsoft.com/office/powerpoint/2010/main" val="9184463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3"/>
        <p:cNvGrpSpPr/>
        <p:nvPr/>
      </p:nvGrpSpPr>
      <p:grpSpPr>
        <a:xfrm>
          <a:off x="0" y="0"/>
          <a:ext cx="0" cy="0"/>
          <a:chOff x="0" y="0"/>
          <a:chExt cx="0" cy="0"/>
        </a:xfrm>
      </p:grpSpPr>
      <p:sp>
        <p:nvSpPr>
          <p:cNvPr id="4064" name="Google Shape;4064;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5" name="Google Shape;4065;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60113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6"/>
        <p:cNvGrpSpPr/>
        <p:nvPr/>
      </p:nvGrpSpPr>
      <p:grpSpPr>
        <a:xfrm>
          <a:off x="0" y="0"/>
          <a:ext cx="0" cy="0"/>
          <a:chOff x="0" y="0"/>
          <a:chExt cx="0" cy="0"/>
        </a:xfrm>
      </p:grpSpPr>
      <p:sp>
        <p:nvSpPr>
          <p:cNvPr id="4167" name="Google Shape;4167;gd29438504e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8" name="Google Shape;4168;gd29438504e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938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5950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5"/>
        <p:cNvGrpSpPr/>
        <p:nvPr/>
      </p:nvGrpSpPr>
      <p:grpSpPr>
        <a:xfrm>
          <a:off x="0" y="0"/>
          <a:ext cx="0" cy="0"/>
          <a:chOff x="0" y="0"/>
          <a:chExt cx="0" cy="0"/>
        </a:xfrm>
      </p:grpSpPr>
      <p:sp>
        <p:nvSpPr>
          <p:cNvPr id="4056" name="Google Shape;405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7" name="Google Shape;405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0"/>
        <p:cNvGrpSpPr/>
        <p:nvPr/>
      </p:nvGrpSpPr>
      <p:grpSpPr>
        <a:xfrm>
          <a:off x="0" y="0"/>
          <a:ext cx="0" cy="0"/>
          <a:chOff x="0" y="0"/>
          <a:chExt cx="0" cy="0"/>
        </a:xfrm>
      </p:grpSpPr>
      <p:sp>
        <p:nvSpPr>
          <p:cNvPr id="3861" name="Google Shape;3861;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2" name="Google Shape;3862;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Unfortunately, we can see that we are quite far from these goals, since we not only do not have a global contact-tracing strategy nor are people being tested daily to keep the methods up to date.  I will go over a few of these methods in the next few slides that several various governments.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30-40 feet</a:t>
            </a:r>
          </a:p>
          <a:p>
            <a:r>
              <a:rPr lang="en-US" dirty="0"/>
              <a:t>Currently, to try to protect privacy, there are anonymous Bluetooth identifier keys that are generated for each users’ cellphones</a:t>
            </a:r>
          </a:p>
          <a:p>
            <a:r>
              <a:rPr lang="en-US" dirty="0"/>
              <a:t>So that it prevents other users from knowing your information.  However, this information is quite vulnerable to hackers and can be easily stolen since Bluetooth is actually recommended.</a:t>
            </a:r>
          </a:p>
        </p:txBody>
      </p:sp>
    </p:spTree>
    <p:extLst>
      <p:ext uri="{BB962C8B-B14F-4D97-AF65-F5344CB8AC3E}">
        <p14:creationId xmlns:p14="http://schemas.microsoft.com/office/powerpoint/2010/main" val="1162024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0"/>
        <p:cNvGrpSpPr/>
        <p:nvPr/>
      </p:nvGrpSpPr>
      <p:grpSpPr>
        <a:xfrm>
          <a:off x="0" y="0"/>
          <a:ext cx="0" cy="0"/>
          <a:chOff x="0" y="0"/>
          <a:chExt cx="0" cy="0"/>
        </a:xfrm>
      </p:grpSpPr>
      <p:sp>
        <p:nvSpPr>
          <p:cNvPr id="3911" name="Google Shape;391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2" name="Google Shape;391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Adoption rate has gone from 17% from the start to over 70%.</a:t>
            </a:r>
          </a:p>
          <a:p>
            <a:pPr marL="0" lvl="0" indent="0" algn="l" rtl="0">
              <a:spcBef>
                <a:spcPts val="0"/>
              </a:spcBef>
              <a:spcAft>
                <a:spcPts val="0"/>
              </a:spcAft>
              <a:buNone/>
            </a:pPr>
            <a:endParaRPr kumimoji="0" lang="en-US" sz="1100" b="0" i="0" u="none" strike="noStrike" kern="0" cap="none" spc="0" normalizeH="0" baseline="0" noProof="0" dirty="0">
              <a:ln>
                <a:noFill/>
              </a:ln>
              <a:solidFill>
                <a:srgbClr val="003B55"/>
              </a:solidFill>
              <a:effectLst/>
              <a:uLnTx/>
              <a:uFillTx/>
              <a:latin typeface="Titillium Web Light"/>
              <a:sym typeface="Titillium Web Light"/>
            </a:endParaRPr>
          </a:p>
          <a:p>
            <a:pPr marL="0" lvl="0" indent="0" algn="l" rtl="0">
              <a:spcBef>
                <a:spcPts val="0"/>
              </a:spcBef>
              <a:spcAft>
                <a:spcPts val="0"/>
              </a:spcAft>
              <a:buNone/>
            </a:pPr>
            <a:r>
              <a:rPr kumimoji="0" lang="en-US" sz="1100" b="0" i="0" u="none" strike="noStrike" kern="0" cap="none" spc="0" normalizeH="0" baseline="0" noProof="0" dirty="0">
                <a:ln>
                  <a:noFill/>
                </a:ln>
                <a:solidFill>
                  <a:srgbClr val="003B55"/>
                </a:solidFill>
                <a:effectLst/>
                <a:uLnTx/>
                <a:uFillTx/>
                <a:latin typeface="Titillium Web Light"/>
                <a:sym typeface="Titillium Web Light"/>
              </a:rPr>
              <a:t>Token is a small item you keep on you if you do not want to download or carry a cellphone.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6763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63831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841"/>
        <p:cNvGrpSpPr/>
        <p:nvPr/>
      </p:nvGrpSpPr>
      <p:grpSpPr>
        <a:xfrm>
          <a:off x="0" y="0"/>
          <a:ext cx="0" cy="0"/>
          <a:chOff x="0" y="0"/>
          <a:chExt cx="0" cy="0"/>
        </a:xfrm>
      </p:grpSpPr>
      <p:sp>
        <p:nvSpPr>
          <p:cNvPr id="1842" name="Google Shape;1842;p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43" name="Google Shape;1843;p6"/>
          <p:cNvSpPr txBox="1">
            <a:spLocks noGrp="1"/>
          </p:cNvSpPr>
          <p:nvPr>
            <p:ph type="body" idx="1"/>
          </p:nvPr>
        </p:nvSpPr>
        <p:spPr>
          <a:xfrm>
            <a:off x="718300"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4" name="Google Shape;1844;p6"/>
          <p:cNvSpPr txBox="1">
            <a:spLocks noGrp="1"/>
          </p:cNvSpPr>
          <p:nvPr>
            <p:ph type="body" idx="2"/>
          </p:nvPr>
        </p:nvSpPr>
        <p:spPr>
          <a:xfrm>
            <a:off x="4156071" y="1762650"/>
            <a:ext cx="3242400" cy="3087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1845" name="Google Shape;1845;p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1846" name="Google Shape;1846;p6"/>
          <p:cNvGrpSpPr/>
          <p:nvPr/>
        </p:nvGrpSpPr>
        <p:grpSpPr>
          <a:xfrm rot="10800000">
            <a:off x="8851487" y="28707"/>
            <a:ext cx="264012" cy="5086302"/>
            <a:chOff x="5307800" y="238125"/>
            <a:chExt cx="271925" cy="5238750"/>
          </a:xfrm>
        </p:grpSpPr>
        <p:sp>
          <p:nvSpPr>
            <p:cNvPr id="1847" name="Google Shape;1847;p6"/>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6"/>
          <p:cNvGrpSpPr/>
          <p:nvPr/>
        </p:nvGrpSpPr>
        <p:grpSpPr>
          <a:xfrm rot="10800000">
            <a:off x="7828571" y="28707"/>
            <a:ext cx="1140783" cy="5086302"/>
            <a:chOff x="5458325" y="238125"/>
            <a:chExt cx="1174975" cy="5238750"/>
          </a:xfrm>
        </p:grpSpPr>
        <p:sp>
          <p:nvSpPr>
            <p:cNvPr id="1905" name="Google Shape;1905;p6"/>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7" name="Google Shape;1967;p6"/>
          <p:cNvGrpSpPr/>
          <p:nvPr/>
        </p:nvGrpSpPr>
        <p:grpSpPr>
          <a:xfrm rot="10800000">
            <a:off x="7682451" y="28707"/>
            <a:ext cx="994639" cy="4940182"/>
            <a:chOff x="5759350" y="388625"/>
            <a:chExt cx="1024450" cy="5088250"/>
          </a:xfrm>
        </p:grpSpPr>
        <p:sp>
          <p:nvSpPr>
            <p:cNvPr id="1968" name="Google Shape;1968;p6"/>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
          <p:cNvGrpSpPr/>
          <p:nvPr/>
        </p:nvGrpSpPr>
        <p:grpSpPr>
          <a:xfrm rot="10800000">
            <a:off x="7682451" y="28707"/>
            <a:ext cx="1140783" cy="5086302"/>
            <a:chOff x="5608825" y="238125"/>
            <a:chExt cx="1174975" cy="5238750"/>
          </a:xfrm>
        </p:grpSpPr>
        <p:sp>
          <p:nvSpPr>
            <p:cNvPr id="2070" name="Google Shape;2070;p6"/>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12299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00"/>
        <p:cNvGrpSpPr/>
        <p:nvPr/>
      </p:nvGrpSpPr>
      <p:grpSpPr>
        <a:xfrm>
          <a:off x="0" y="0"/>
          <a:ext cx="0" cy="0"/>
          <a:chOff x="0" y="0"/>
          <a:chExt cx="0" cy="0"/>
        </a:xfrm>
      </p:grpSpPr>
      <p:sp>
        <p:nvSpPr>
          <p:cNvPr id="2401" name="Google Shape;2401;p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02" name="Google Shape;2402;p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403" name="Google Shape;2403;p8"/>
          <p:cNvGrpSpPr/>
          <p:nvPr/>
        </p:nvGrpSpPr>
        <p:grpSpPr>
          <a:xfrm rot="10800000">
            <a:off x="8851487" y="28707"/>
            <a:ext cx="264012" cy="5086302"/>
            <a:chOff x="5307800" y="238125"/>
            <a:chExt cx="271925" cy="5238750"/>
          </a:xfrm>
        </p:grpSpPr>
        <p:sp>
          <p:nvSpPr>
            <p:cNvPr id="2404" name="Google Shape;2404;p8"/>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1" name="Google Shape;2461;p8"/>
          <p:cNvGrpSpPr/>
          <p:nvPr/>
        </p:nvGrpSpPr>
        <p:grpSpPr>
          <a:xfrm rot="10800000">
            <a:off x="7828571" y="28707"/>
            <a:ext cx="1140783" cy="5086302"/>
            <a:chOff x="5458325" y="238125"/>
            <a:chExt cx="1174975" cy="5238750"/>
          </a:xfrm>
        </p:grpSpPr>
        <p:sp>
          <p:nvSpPr>
            <p:cNvPr id="2462" name="Google Shape;2462;p8"/>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4" name="Google Shape;2524;p8"/>
          <p:cNvGrpSpPr/>
          <p:nvPr/>
        </p:nvGrpSpPr>
        <p:grpSpPr>
          <a:xfrm rot="10800000">
            <a:off x="7682451" y="28707"/>
            <a:ext cx="994639" cy="4940182"/>
            <a:chOff x="5759350" y="388625"/>
            <a:chExt cx="1024450" cy="5088250"/>
          </a:xfrm>
        </p:grpSpPr>
        <p:sp>
          <p:nvSpPr>
            <p:cNvPr id="2525" name="Google Shape;2525;p8"/>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6" name="Google Shape;2626;p8"/>
          <p:cNvGrpSpPr/>
          <p:nvPr/>
        </p:nvGrpSpPr>
        <p:grpSpPr>
          <a:xfrm rot="10800000">
            <a:off x="7682451" y="28707"/>
            <a:ext cx="1140783" cy="5086302"/>
            <a:chOff x="5608825" y="238125"/>
            <a:chExt cx="1174975" cy="5238750"/>
          </a:xfrm>
        </p:grpSpPr>
        <p:sp>
          <p:nvSpPr>
            <p:cNvPr id="2627" name="Google Shape;2627;p8"/>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95819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5"/>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62000" y="696425"/>
            <a:ext cx="53967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2"/>
              </a:buClr>
              <a:buSzPts val="6000"/>
              <a:buNone/>
              <a:defRPr sz="6000">
                <a:solidFill>
                  <a:schemeClr val="accent2"/>
                </a:solidFill>
              </a:defRPr>
            </a:lvl1pPr>
            <a:lvl2pPr lvl="1">
              <a:spcBef>
                <a:spcPts val="0"/>
              </a:spcBef>
              <a:spcAft>
                <a:spcPts val="0"/>
              </a:spcAft>
              <a:buClr>
                <a:schemeClr val="accent2"/>
              </a:buClr>
              <a:buSzPts val="6000"/>
              <a:buNone/>
              <a:defRPr sz="6000">
                <a:solidFill>
                  <a:schemeClr val="accent2"/>
                </a:solidFill>
              </a:defRPr>
            </a:lvl2pPr>
            <a:lvl3pPr lvl="2">
              <a:spcBef>
                <a:spcPts val="0"/>
              </a:spcBef>
              <a:spcAft>
                <a:spcPts val="0"/>
              </a:spcAft>
              <a:buClr>
                <a:schemeClr val="accent2"/>
              </a:buClr>
              <a:buSzPts val="6000"/>
              <a:buNone/>
              <a:defRPr sz="6000">
                <a:solidFill>
                  <a:schemeClr val="accent2"/>
                </a:solidFill>
              </a:defRPr>
            </a:lvl3pPr>
            <a:lvl4pPr lvl="3">
              <a:spcBef>
                <a:spcPts val="0"/>
              </a:spcBef>
              <a:spcAft>
                <a:spcPts val="0"/>
              </a:spcAft>
              <a:buClr>
                <a:schemeClr val="accent2"/>
              </a:buClr>
              <a:buSzPts val="6000"/>
              <a:buNone/>
              <a:defRPr sz="6000">
                <a:solidFill>
                  <a:schemeClr val="accent2"/>
                </a:solidFill>
              </a:defRPr>
            </a:lvl4pPr>
            <a:lvl5pPr lvl="4">
              <a:spcBef>
                <a:spcPts val="0"/>
              </a:spcBef>
              <a:spcAft>
                <a:spcPts val="0"/>
              </a:spcAft>
              <a:buClr>
                <a:schemeClr val="accent2"/>
              </a:buClr>
              <a:buSzPts val="6000"/>
              <a:buNone/>
              <a:defRPr sz="6000">
                <a:solidFill>
                  <a:schemeClr val="accent2"/>
                </a:solidFill>
              </a:defRPr>
            </a:lvl5pPr>
            <a:lvl6pPr lvl="5">
              <a:spcBef>
                <a:spcPts val="0"/>
              </a:spcBef>
              <a:spcAft>
                <a:spcPts val="0"/>
              </a:spcAft>
              <a:buClr>
                <a:schemeClr val="accent2"/>
              </a:buClr>
              <a:buSzPts val="6000"/>
              <a:buNone/>
              <a:defRPr sz="6000">
                <a:solidFill>
                  <a:schemeClr val="accent2"/>
                </a:solidFill>
              </a:defRPr>
            </a:lvl6pPr>
            <a:lvl7pPr lvl="6">
              <a:spcBef>
                <a:spcPts val="0"/>
              </a:spcBef>
              <a:spcAft>
                <a:spcPts val="0"/>
              </a:spcAft>
              <a:buClr>
                <a:schemeClr val="accent2"/>
              </a:buClr>
              <a:buSzPts val="6000"/>
              <a:buNone/>
              <a:defRPr sz="6000">
                <a:solidFill>
                  <a:schemeClr val="accent2"/>
                </a:solidFill>
              </a:defRPr>
            </a:lvl7pPr>
            <a:lvl8pPr lvl="7">
              <a:spcBef>
                <a:spcPts val="0"/>
              </a:spcBef>
              <a:spcAft>
                <a:spcPts val="0"/>
              </a:spcAft>
              <a:buClr>
                <a:schemeClr val="accent2"/>
              </a:buClr>
              <a:buSzPts val="6000"/>
              <a:buNone/>
              <a:defRPr sz="6000">
                <a:solidFill>
                  <a:schemeClr val="accent2"/>
                </a:solidFill>
              </a:defRPr>
            </a:lvl8pPr>
            <a:lvl9pPr lvl="8">
              <a:spcBef>
                <a:spcPts val="0"/>
              </a:spcBef>
              <a:spcAft>
                <a:spcPts val="0"/>
              </a:spcAft>
              <a:buClr>
                <a:schemeClr val="accent2"/>
              </a:buClr>
              <a:buSzPts val="6000"/>
              <a:buNone/>
              <a:defRPr sz="6000">
                <a:solidFill>
                  <a:schemeClr val="accent2"/>
                </a:solidFill>
              </a:defRPr>
            </a:lvl9pPr>
          </a:lstStyle>
          <a:p>
            <a:endParaRPr/>
          </a:p>
        </p:txBody>
      </p:sp>
      <p:grpSp>
        <p:nvGrpSpPr>
          <p:cNvPr id="11" name="Google Shape;11;p2"/>
          <p:cNvGrpSpPr/>
          <p:nvPr/>
        </p:nvGrpSpPr>
        <p:grpSpPr>
          <a:xfrm rot="10800000">
            <a:off x="8705367" y="28698"/>
            <a:ext cx="410132" cy="5086302"/>
            <a:chOff x="836200" y="238125"/>
            <a:chExt cx="422425" cy="5238750"/>
          </a:xfrm>
        </p:grpSpPr>
        <p:sp>
          <p:nvSpPr>
            <p:cNvPr id="12" name="Google Shape;12;p2"/>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92;p2"/>
          <p:cNvGrpSpPr/>
          <p:nvPr/>
        </p:nvGrpSpPr>
        <p:grpSpPr>
          <a:xfrm rot="10800000">
            <a:off x="6659535" y="28698"/>
            <a:ext cx="2309844" cy="5086302"/>
            <a:chOff x="986700" y="238125"/>
            <a:chExt cx="2379075" cy="5238750"/>
          </a:xfrm>
        </p:grpSpPr>
        <p:sp>
          <p:nvSpPr>
            <p:cNvPr id="93" name="Google Shape;93;p2"/>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2"/>
          <p:cNvGrpSpPr/>
          <p:nvPr/>
        </p:nvGrpSpPr>
        <p:grpSpPr>
          <a:xfrm rot="10800000">
            <a:off x="6367294" y="28698"/>
            <a:ext cx="2017554" cy="5086302"/>
            <a:chOff x="1588750" y="238125"/>
            <a:chExt cx="2078025" cy="5238750"/>
          </a:xfrm>
        </p:grpSpPr>
        <p:sp>
          <p:nvSpPr>
            <p:cNvPr id="213" name="Google Shape;213;p2"/>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2"/>
          <p:cNvGrpSpPr/>
          <p:nvPr/>
        </p:nvGrpSpPr>
        <p:grpSpPr>
          <a:xfrm rot="10800000">
            <a:off x="6367294" y="28698"/>
            <a:ext cx="2309820" cy="5086302"/>
            <a:chOff x="1287725" y="238125"/>
            <a:chExt cx="2379050" cy="5238750"/>
          </a:xfrm>
        </p:grpSpPr>
        <p:sp>
          <p:nvSpPr>
            <p:cNvPr id="423" name="Google Shape;423;p2"/>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7536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54"/>
        <p:cNvGrpSpPr/>
        <p:nvPr/>
      </p:nvGrpSpPr>
      <p:grpSpPr>
        <a:xfrm>
          <a:off x="0" y="0"/>
          <a:ext cx="0" cy="0"/>
          <a:chOff x="0" y="0"/>
          <a:chExt cx="0" cy="0"/>
        </a:xfrm>
      </p:grpSpPr>
      <p:sp>
        <p:nvSpPr>
          <p:cNvPr id="2955" name="Google Shape;2955;p1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956" name="Google Shape;2956;p10"/>
          <p:cNvGrpSpPr/>
          <p:nvPr/>
        </p:nvGrpSpPr>
        <p:grpSpPr>
          <a:xfrm rot="10800000">
            <a:off x="8851487" y="28707"/>
            <a:ext cx="264012" cy="5086302"/>
            <a:chOff x="5307800" y="238125"/>
            <a:chExt cx="271925" cy="5238750"/>
          </a:xfrm>
        </p:grpSpPr>
        <p:sp>
          <p:nvSpPr>
            <p:cNvPr id="2957" name="Google Shape;2957;p10"/>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0"/>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0"/>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0"/>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0"/>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0"/>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0"/>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0"/>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0"/>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0"/>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0"/>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0"/>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0"/>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0"/>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0"/>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0"/>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0"/>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0"/>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0"/>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0"/>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0"/>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0"/>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0"/>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0"/>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0"/>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0"/>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0"/>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0"/>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0"/>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0"/>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0"/>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0"/>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0"/>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0"/>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0"/>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0"/>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0"/>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0"/>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0"/>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0"/>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0"/>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0"/>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0"/>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0"/>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0"/>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0"/>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0"/>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0"/>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0"/>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0"/>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0"/>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0"/>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0"/>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0"/>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0"/>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0"/>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0"/>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4" name="Google Shape;3014;p10"/>
          <p:cNvGrpSpPr/>
          <p:nvPr/>
        </p:nvGrpSpPr>
        <p:grpSpPr>
          <a:xfrm rot="10800000">
            <a:off x="7828571" y="28707"/>
            <a:ext cx="1140783" cy="5086302"/>
            <a:chOff x="5458325" y="238125"/>
            <a:chExt cx="1174975" cy="5238750"/>
          </a:xfrm>
        </p:grpSpPr>
        <p:sp>
          <p:nvSpPr>
            <p:cNvPr id="3015" name="Google Shape;3015;p10"/>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0"/>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0"/>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0"/>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0"/>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0"/>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0"/>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0"/>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0"/>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0"/>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0"/>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0"/>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0"/>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0"/>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0"/>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0"/>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0"/>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0"/>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0"/>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0"/>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0"/>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0"/>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0"/>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0"/>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0"/>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0"/>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0"/>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0"/>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0"/>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0"/>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0"/>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0"/>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0"/>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0"/>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0"/>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0"/>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0"/>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0"/>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0"/>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0"/>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0"/>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0"/>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0"/>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0"/>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0"/>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0"/>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0"/>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0"/>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0"/>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0"/>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0"/>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0"/>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0"/>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0"/>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0"/>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0"/>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0"/>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0"/>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0"/>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0"/>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0"/>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0"/>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7" name="Google Shape;3077;p10"/>
          <p:cNvGrpSpPr/>
          <p:nvPr/>
        </p:nvGrpSpPr>
        <p:grpSpPr>
          <a:xfrm rot="10800000">
            <a:off x="7682451" y="28707"/>
            <a:ext cx="994639" cy="4940182"/>
            <a:chOff x="5759350" y="388625"/>
            <a:chExt cx="1024450" cy="5088250"/>
          </a:xfrm>
        </p:grpSpPr>
        <p:sp>
          <p:nvSpPr>
            <p:cNvPr id="3078" name="Google Shape;3078;p10"/>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0"/>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0"/>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0"/>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0"/>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0"/>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0"/>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0"/>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0"/>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0"/>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0"/>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0"/>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0"/>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0"/>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0"/>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0"/>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0"/>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0"/>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0"/>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0"/>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0"/>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0"/>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0"/>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0"/>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0"/>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0"/>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0"/>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0"/>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0"/>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0"/>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0"/>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0"/>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0"/>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0"/>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0"/>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0"/>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0"/>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0"/>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0"/>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0"/>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0"/>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0"/>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0"/>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0"/>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0"/>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0"/>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0"/>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0"/>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0"/>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0"/>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0"/>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0"/>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0"/>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0"/>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0"/>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0"/>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0"/>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0"/>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0"/>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0"/>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0"/>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0"/>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0"/>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0"/>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0"/>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0"/>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0"/>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0"/>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0"/>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0"/>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0"/>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0"/>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0"/>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0"/>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0"/>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0"/>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0"/>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0"/>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0"/>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0"/>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0"/>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0"/>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0"/>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0"/>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0"/>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0"/>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0"/>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0"/>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0"/>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0"/>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0"/>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0"/>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0"/>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0"/>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0"/>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0"/>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0"/>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0"/>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0"/>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0"/>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0"/>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10"/>
          <p:cNvGrpSpPr/>
          <p:nvPr/>
        </p:nvGrpSpPr>
        <p:grpSpPr>
          <a:xfrm rot="10800000">
            <a:off x="7682451" y="28707"/>
            <a:ext cx="1140783" cy="5086302"/>
            <a:chOff x="5608825" y="238125"/>
            <a:chExt cx="1174975" cy="5238750"/>
          </a:xfrm>
        </p:grpSpPr>
        <p:sp>
          <p:nvSpPr>
            <p:cNvPr id="3180" name="Google Shape;3180;p10"/>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0"/>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0"/>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0"/>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0"/>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0"/>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0"/>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0"/>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0"/>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0"/>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0"/>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0"/>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0"/>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0"/>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0"/>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0"/>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0"/>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0"/>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0"/>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0"/>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0"/>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0"/>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0"/>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0"/>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0"/>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0"/>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0"/>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0"/>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0"/>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0"/>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0"/>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0"/>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0"/>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0"/>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0"/>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0"/>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0"/>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0"/>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0"/>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0"/>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0"/>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0"/>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0"/>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0"/>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0"/>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0"/>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0"/>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0"/>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0"/>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0"/>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01166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563"/>
        <p:cNvGrpSpPr/>
        <p:nvPr/>
      </p:nvGrpSpPr>
      <p:grpSpPr>
        <a:xfrm>
          <a:off x="0" y="0"/>
          <a:ext cx="0" cy="0"/>
          <a:chOff x="0" y="0"/>
          <a:chExt cx="0" cy="0"/>
        </a:xfrm>
      </p:grpSpPr>
      <p:sp>
        <p:nvSpPr>
          <p:cNvPr id="1564" name="Google Shape;1564;p5"/>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65" name="Google Shape;1565;p5"/>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1566" name="Google Shape;1566;p5"/>
          <p:cNvGrpSpPr/>
          <p:nvPr/>
        </p:nvGrpSpPr>
        <p:grpSpPr>
          <a:xfrm rot="10800000">
            <a:off x="8851487" y="28707"/>
            <a:ext cx="264012" cy="5086302"/>
            <a:chOff x="5307800" y="238125"/>
            <a:chExt cx="271925" cy="5238750"/>
          </a:xfrm>
        </p:grpSpPr>
        <p:sp>
          <p:nvSpPr>
            <p:cNvPr id="1567" name="Google Shape;1567;p5"/>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
          <p:cNvGrpSpPr/>
          <p:nvPr/>
        </p:nvGrpSpPr>
        <p:grpSpPr>
          <a:xfrm rot="10800000">
            <a:off x="7828571" y="28707"/>
            <a:ext cx="1140783" cy="5086302"/>
            <a:chOff x="5458325" y="238125"/>
            <a:chExt cx="1174975" cy="5238750"/>
          </a:xfrm>
        </p:grpSpPr>
        <p:sp>
          <p:nvSpPr>
            <p:cNvPr id="1625" name="Google Shape;1625;p5"/>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5"/>
          <p:cNvGrpSpPr/>
          <p:nvPr/>
        </p:nvGrpSpPr>
        <p:grpSpPr>
          <a:xfrm rot="10800000">
            <a:off x="7682451" y="28707"/>
            <a:ext cx="994639" cy="4940182"/>
            <a:chOff x="5759350" y="388625"/>
            <a:chExt cx="1024450" cy="5088250"/>
          </a:xfrm>
        </p:grpSpPr>
        <p:sp>
          <p:nvSpPr>
            <p:cNvPr id="1688" name="Google Shape;1688;p5"/>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
          <p:cNvGrpSpPr/>
          <p:nvPr/>
        </p:nvGrpSpPr>
        <p:grpSpPr>
          <a:xfrm rot="10800000">
            <a:off x="7682451" y="28707"/>
            <a:ext cx="1140783" cy="5086302"/>
            <a:chOff x="5608825" y="238125"/>
            <a:chExt cx="1174975" cy="5238750"/>
          </a:xfrm>
        </p:grpSpPr>
        <p:sp>
          <p:nvSpPr>
            <p:cNvPr id="1790" name="Google Shape;1790;p5"/>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0" name="Google Shape;1840;p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256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dark">
  <p:cSld name="Blank dark">
    <p:bg>
      <p:bgPr>
        <a:solidFill>
          <a:schemeClr val="accent5"/>
        </a:solidFill>
        <a:effectLst/>
      </p:bgPr>
    </p:bg>
    <p:spTree>
      <p:nvGrpSpPr>
        <p:cNvPr id="1" name="Shape 3230"/>
        <p:cNvGrpSpPr/>
        <p:nvPr/>
      </p:nvGrpSpPr>
      <p:grpSpPr>
        <a:xfrm>
          <a:off x="0" y="0"/>
          <a:ext cx="0" cy="0"/>
          <a:chOff x="0" y="0"/>
          <a:chExt cx="0" cy="0"/>
        </a:xfrm>
      </p:grpSpPr>
      <p:grpSp>
        <p:nvGrpSpPr>
          <p:cNvPr id="3231" name="Google Shape;3231;p11"/>
          <p:cNvGrpSpPr/>
          <p:nvPr/>
        </p:nvGrpSpPr>
        <p:grpSpPr>
          <a:xfrm rot="10800000">
            <a:off x="8851487" y="28707"/>
            <a:ext cx="264012" cy="5086302"/>
            <a:chOff x="5307800" y="238125"/>
            <a:chExt cx="271925" cy="5238750"/>
          </a:xfrm>
        </p:grpSpPr>
        <p:sp>
          <p:nvSpPr>
            <p:cNvPr id="3232" name="Google Shape;3232;p11"/>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1"/>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1"/>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1"/>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1"/>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1"/>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1"/>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1"/>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1"/>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1"/>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1"/>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1"/>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1"/>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1"/>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1"/>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1"/>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1"/>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1"/>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1"/>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1"/>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1"/>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1"/>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1"/>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1"/>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1"/>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1"/>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1"/>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1"/>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1"/>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1"/>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1"/>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1"/>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1"/>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1"/>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1"/>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1"/>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1"/>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1"/>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1"/>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1"/>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1"/>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1"/>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1"/>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1"/>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1"/>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1"/>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1"/>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1"/>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1"/>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1"/>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1"/>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1"/>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1"/>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1"/>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1"/>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1"/>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1"/>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9" name="Google Shape;3289;p11"/>
          <p:cNvGrpSpPr/>
          <p:nvPr/>
        </p:nvGrpSpPr>
        <p:grpSpPr>
          <a:xfrm rot="10800000">
            <a:off x="7828571" y="28707"/>
            <a:ext cx="1140783" cy="5086302"/>
            <a:chOff x="5458325" y="238125"/>
            <a:chExt cx="1174975" cy="5238750"/>
          </a:xfrm>
        </p:grpSpPr>
        <p:sp>
          <p:nvSpPr>
            <p:cNvPr id="3290" name="Google Shape;3290;p11"/>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1"/>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1"/>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1"/>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1"/>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1"/>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1"/>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1"/>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1"/>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1"/>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1"/>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1"/>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1"/>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1"/>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1"/>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1"/>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1"/>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1"/>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1"/>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1"/>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1"/>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1"/>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1"/>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1"/>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1"/>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1"/>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1"/>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1"/>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1"/>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1"/>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1"/>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1"/>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1"/>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1"/>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1"/>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1"/>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1"/>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1"/>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1"/>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1"/>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1"/>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1"/>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1"/>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1"/>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1"/>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1"/>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11"/>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1"/>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1"/>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1"/>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11"/>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11"/>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1"/>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1"/>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1"/>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1"/>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1"/>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1"/>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1"/>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1"/>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1"/>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1"/>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2" name="Google Shape;3352;p11"/>
          <p:cNvGrpSpPr/>
          <p:nvPr/>
        </p:nvGrpSpPr>
        <p:grpSpPr>
          <a:xfrm rot="10800000">
            <a:off x="7682451" y="28707"/>
            <a:ext cx="994639" cy="4940182"/>
            <a:chOff x="5759350" y="388625"/>
            <a:chExt cx="1024450" cy="5088250"/>
          </a:xfrm>
        </p:grpSpPr>
        <p:sp>
          <p:nvSpPr>
            <p:cNvPr id="3353" name="Google Shape;3353;p11"/>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1"/>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1"/>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1"/>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1"/>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1"/>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1"/>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1"/>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1"/>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1"/>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1"/>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1"/>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1"/>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1"/>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1"/>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1"/>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1"/>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1"/>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1"/>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1"/>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1"/>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1"/>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1"/>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1"/>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1"/>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1"/>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1"/>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1"/>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1"/>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1"/>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1"/>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1"/>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1"/>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1"/>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1"/>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1"/>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1"/>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1"/>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1"/>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1"/>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1"/>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1"/>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1"/>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1"/>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1"/>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1"/>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1"/>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1"/>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1"/>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1"/>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1"/>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1"/>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1"/>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1"/>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1"/>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1"/>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1"/>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1"/>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1"/>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1"/>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1"/>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1"/>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1"/>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1"/>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1"/>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1"/>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1"/>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1"/>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1"/>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1"/>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1"/>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1"/>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1"/>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1"/>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1"/>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1"/>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1"/>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1"/>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1"/>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1"/>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1"/>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1"/>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1"/>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1"/>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1"/>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1"/>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1"/>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1"/>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1"/>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1"/>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1"/>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1"/>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1"/>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1"/>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1"/>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1"/>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1"/>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1"/>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1"/>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1"/>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1"/>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4" name="Google Shape;3454;p11"/>
          <p:cNvGrpSpPr/>
          <p:nvPr/>
        </p:nvGrpSpPr>
        <p:grpSpPr>
          <a:xfrm rot="10800000">
            <a:off x="7682451" y="28707"/>
            <a:ext cx="1140783" cy="5086302"/>
            <a:chOff x="5608825" y="238125"/>
            <a:chExt cx="1174975" cy="5238750"/>
          </a:xfrm>
        </p:grpSpPr>
        <p:sp>
          <p:nvSpPr>
            <p:cNvPr id="3455" name="Google Shape;3455;p11"/>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1"/>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1"/>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1"/>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1"/>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1"/>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1"/>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1"/>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1"/>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1"/>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1"/>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1"/>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1"/>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1"/>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1"/>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1"/>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1"/>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1"/>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1"/>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1"/>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1"/>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1"/>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1"/>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1"/>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1"/>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1"/>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1"/>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1"/>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1"/>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1"/>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1"/>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1"/>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1"/>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1"/>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1"/>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1"/>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1"/>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1"/>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1"/>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1"/>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1"/>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1"/>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1"/>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1"/>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1"/>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1"/>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1"/>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1"/>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1"/>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1"/>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5" name="Google Shape;3505;p1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accent2"/>
                </a:solidFill>
              </a:defRPr>
            </a:lvl1pPr>
            <a:lvl2pPr lvl="1">
              <a:buNone/>
              <a:defRPr>
                <a:solidFill>
                  <a:schemeClr val="accent2"/>
                </a:solidFill>
              </a:defRPr>
            </a:lvl2pPr>
            <a:lvl3pPr lvl="2">
              <a:buNone/>
              <a:defRPr>
                <a:solidFill>
                  <a:schemeClr val="accent2"/>
                </a:solidFill>
              </a:defRPr>
            </a:lvl3pPr>
            <a:lvl4pPr lvl="3">
              <a:buNone/>
              <a:defRPr>
                <a:solidFill>
                  <a:schemeClr val="accent2"/>
                </a:solidFill>
              </a:defRPr>
            </a:lvl4pPr>
            <a:lvl5pPr lvl="4">
              <a:buNone/>
              <a:defRPr>
                <a:solidFill>
                  <a:schemeClr val="accent2"/>
                </a:solidFill>
              </a:defRPr>
            </a:lvl5pPr>
            <a:lvl6pPr lvl="5">
              <a:buNone/>
              <a:defRPr>
                <a:solidFill>
                  <a:schemeClr val="accent2"/>
                </a:solidFill>
              </a:defRPr>
            </a:lvl6pPr>
            <a:lvl7pPr lvl="6">
              <a:buNone/>
              <a:defRPr>
                <a:solidFill>
                  <a:schemeClr val="accent2"/>
                </a:solidFill>
              </a:defRPr>
            </a:lvl7pPr>
            <a:lvl8pPr lvl="7">
              <a:buNone/>
              <a:defRPr>
                <a:solidFill>
                  <a:schemeClr val="accent2"/>
                </a:solidFill>
              </a:defRPr>
            </a:lvl8pPr>
            <a:lvl9pPr lvl="8">
              <a:buNone/>
              <a:defRPr>
                <a:solidFill>
                  <a:schemeClr val="accent2"/>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35671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526"/>
        <p:cNvGrpSpPr/>
        <p:nvPr/>
      </p:nvGrpSpPr>
      <p:grpSpPr>
        <a:xfrm>
          <a:off x="0" y="0"/>
          <a:ext cx="0" cy="0"/>
          <a:chOff x="0" y="0"/>
          <a:chExt cx="0" cy="0"/>
        </a:xfrm>
      </p:grpSpPr>
      <p:sp>
        <p:nvSpPr>
          <p:cNvPr id="527" name="Google Shape;527;p3"/>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28" name="Google Shape;528;p3"/>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a:solidFill>
                  <a:schemeClr val="accent2"/>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endParaRPr/>
          </a:p>
        </p:txBody>
      </p:sp>
      <p:grpSp>
        <p:nvGrpSpPr>
          <p:cNvPr id="529" name="Google Shape;529;p3"/>
          <p:cNvGrpSpPr/>
          <p:nvPr/>
        </p:nvGrpSpPr>
        <p:grpSpPr>
          <a:xfrm rot="10800000">
            <a:off x="8705367" y="28698"/>
            <a:ext cx="410132" cy="5086302"/>
            <a:chOff x="836200" y="238125"/>
            <a:chExt cx="422425" cy="5238750"/>
          </a:xfrm>
        </p:grpSpPr>
        <p:sp>
          <p:nvSpPr>
            <p:cNvPr id="530" name="Google Shape;530;p3"/>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3"/>
          <p:cNvGrpSpPr/>
          <p:nvPr/>
        </p:nvGrpSpPr>
        <p:grpSpPr>
          <a:xfrm rot="10800000">
            <a:off x="6659535" y="28698"/>
            <a:ext cx="2309844" cy="5086302"/>
            <a:chOff x="986700" y="238125"/>
            <a:chExt cx="2379075" cy="5238750"/>
          </a:xfrm>
        </p:grpSpPr>
        <p:sp>
          <p:nvSpPr>
            <p:cNvPr id="611" name="Google Shape;611;p3"/>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3"/>
          <p:cNvGrpSpPr/>
          <p:nvPr/>
        </p:nvGrpSpPr>
        <p:grpSpPr>
          <a:xfrm rot="10800000">
            <a:off x="6367294" y="28698"/>
            <a:ext cx="2017554" cy="5086302"/>
            <a:chOff x="1588750" y="238125"/>
            <a:chExt cx="2078025" cy="5238750"/>
          </a:xfrm>
        </p:grpSpPr>
        <p:sp>
          <p:nvSpPr>
            <p:cNvPr id="731" name="Google Shape;731;p3"/>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
          <p:cNvGrpSpPr/>
          <p:nvPr/>
        </p:nvGrpSpPr>
        <p:grpSpPr>
          <a:xfrm rot="10800000">
            <a:off x="6367294" y="28698"/>
            <a:ext cx="2309820" cy="5086302"/>
            <a:chOff x="1287725" y="238125"/>
            <a:chExt cx="2379050" cy="5238750"/>
          </a:xfrm>
        </p:grpSpPr>
        <p:sp>
          <p:nvSpPr>
            <p:cNvPr id="941" name="Google Shape;941;p3"/>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58995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accent3"/>
        </a:solidFill>
        <a:effectLst/>
      </p:bgPr>
    </p:bg>
    <p:spTree>
      <p:nvGrpSpPr>
        <p:cNvPr id="1" name="Shape 1044"/>
        <p:cNvGrpSpPr/>
        <p:nvPr/>
      </p:nvGrpSpPr>
      <p:grpSpPr>
        <a:xfrm>
          <a:off x="0" y="0"/>
          <a:ext cx="0" cy="0"/>
          <a:chOff x="0" y="0"/>
          <a:chExt cx="0" cy="0"/>
        </a:xfrm>
      </p:grpSpPr>
      <p:sp>
        <p:nvSpPr>
          <p:cNvPr id="1045" name="Google Shape;1045;p4"/>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chemeClr val="lt1"/>
              </a:buClr>
              <a:buSzPts val="3000"/>
              <a:buChar char="▪"/>
              <a:defRPr sz="3000" i="1">
                <a:solidFill>
                  <a:schemeClr val="lt1"/>
                </a:solidFill>
              </a:defRPr>
            </a:lvl1pPr>
            <a:lvl2pPr marL="914400" lvl="1" indent="-419100" rtl="0">
              <a:spcBef>
                <a:spcPts val="0"/>
              </a:spcBef>
              <a:spcAft>
                <a:spcPts val="0"/>
              </a:spcAft>
              <a:buClr>
                <a:schemeClr val="lt1"/>
              </a:buClr>
              <a:buSzPts val="3000"/>
              <a:buChar char="▫"/>
              <a:defRPr sz="3000" i="1">
                <a:solidFill>
                  <a:schemeClr val="lt1"/>
                </a:solidFill>
              </a:defRPr>
            </a:lvl2pPr>
            <a:lvl3pPr marL="1371600" lvl="2" indent="-419100" rtl="0">
              <a:spcBef>
                <a:spcPts val="0"/>
              </a:spcBef>
              <a:spcAft>
                <a:spcPts val="0"/>
              </a:spcAft>
              <a:buClr>
                <a:schemeClr val="lt1"/>
              </a:buClr>
              <a:buSzPts val="3000"/>
              <a:buChar char="▫"/>
              <a:defRPr sz="3000" i="1">
                <a:solidFill>
                  <a:schemeClr val="lt1"/>
                </a:solidFill>
              </a:defRPr>
            </a:lvl3pPr>
            <a:lvl4pPr marL="1828800" lvl="3" indent="-419100" rtl="0">
              <a:spcBef>
                <a:spcPts val="0"/>
              </a:spcBef>
              <a:spcAft>
                <a:spcPts val="0"/>
              </a:spcAft>
              <a:buClr>
                <a:schemeClr val="lt1"/>
              </a:buClr>
              <a:buSzPts val="3000"/>
              <a:buChar char="▫"/>
              <a:defRPr sz="3000" i="1">
                <a:solidFill>
                  <a:schemeClr val="lt1"/>
                </a:solidFill>
              </a:defRPr>
            </a:lvl4pPr>
            <a:lvl5pPr marL="2286000" lvl="4" indent="-419100" rtl="0">
              <a:spcBef>
                <a:spcPts val="0"/>
              </a:spcBef>
              <a:spcAft>
                <a:spcPts val="0"/>
              </a:spcAft>
              <a:buClr>
                <a:schemeClr val="lt1"/>
              </a:buClr>
              <a:buSzPts val="3000"/>
              <a:buChar char="▫"/>
              <a:defRPr sz="3000" i="1">
                <a:solidFill>
                  <a:schemeClr val="lt1"/>
                </a:solidFill>
              </a:defRPr>
            </a:lvl5pPr>
            <a:lvl6pPr marL="2743200" lvl="5" indent="-419100" rtl="0">
              <a:spcBef>
                <a:spcPts val="0"/>
              </a:spcBef>
              <a:spcAft>
                <a:spcPts val="0"/>
              </a:spcAft>
              <a:buClr>
                <a:schemeClr val="lt1"/>
              </a:buClr>
              <a:buSzPts val="3000"/>
              <a:buChar char="▫"/>
              <a:defRPr sz="3000" i="1">
                <a:solidFill>
                  <a:schemeClr val="lt1"/>
                </a:solidFill>
              </a:defRPr>
            </a:lvl6pPr>
            <a:lvl7pPr marL="3200400" lvl="6" indent="-419100" rtl="0">
              <a:spcBef>
                <a:spcPts val="0"/>
              </a:spcBef>
              <a:spcAft>
                <a:spcPts val="0"/>
              </a:spcAft>
              <a:buClr>
                <a:schemeClr val="lt1"/>
              </a:buClr>
              <a:buSzPts val="3000"/>
              <a:buChar char="●"/>
              <a:defRPr sz="3000" i="1">
                <a:solidFill>
                  <a:schemeClr val="lt1"/>
                </a:solidFill>
              </a:defRPr>
            </a:lvl7pPr>
            <a:lvl8pPr marL="3657600" lvl="7" indent="-419100" rtl="0">
              <a:spcBef>
                <a:spcPts val="0"/>
              </a:spcBef>
              <a:spcAft>
                <a:spcPts val="0"/>
              </a:spcAft>
              <a:buClr>
                <a:schemeClr val="lt1"/>
              </a:buClr>
              <a:buSzPts val="3000"/>
              <a:buChar char="○"/>
              <a:defRPr sz="3000" i="1">
                <a:solidFill>
                  <a:schemeClr val="lt1"/>
                </a:solidFill>
              </a:defRPr>
            </a:lvl8pPr>
            <a:lvl9pPr marL="4114800" lvl="8" indent="-419100">
              <a:spcBef>
                <a:spcPts val="0"/>
              </a:spcBef>
              <a:spcAft>
                <a:spcPts val="0"/>
              </a:spcAft>
              <a:buClr>
                <a:schemeClr val="lt1"/>
              </a:buClr>
              <a:buSzPts val="3000"/>
              <a:buChar char="■"/>
              <a:defRPr sz="3000" i="1">
                <a:solidFill>
                  <a:schemeClr val="lt1"/>
                </a:solidFill>
              </a:defRPr>
            </a:lvl9pPr>
          </a:lstStyle>
          <a:p>
            <a:endParaRPr/>
          </a:p>
        </p:txBody>
      </p:sp>
      <p:sp>
        <p:nvSpPr>
          <p:cNvPr id="1046" name="Google Shape;1046;p4"/>
          <p:cNvSpPr txBox="1"/>
          <p:nvPr/>
        </p:nvSpPr>
        <p:spPr>
          <a:xfrm>
            <a:off x="659925" y="414075"/>
            <a:ext cx="7524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chemeClr val="accent1"/>
                </a:solidFill>
                <a:latin typeface="Dosis"/>
                <a:ea typeface="Dosis"/>
                <a:cs typeface="Dosis"/>
                <a:sym typeface="Dosis"/>
              </a:rPr>
              <a:t>“</a:t>
            </a:r>
            <a:endParaRPr sz="12000">
              <a:solidFill>
                <a:schemeClr val="accent1"/>
              </a:solidFill>
              <a:latin typeface="Dosis"/>
              <a:ea typeface="Dosis"/>
              <a:cs typeface="Dosis"/>
              <a:sym typeface="Dosis"/>
            </a:endParaRPr>
          </a:p>
        </p:txBody>
      </p:sp>
      <p:sp>
        <p:nvSpPr>
          <p:cNvPr id="1047" name="Google Shape;1047;p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l" rtl="0">
              <a:spcBef>
                <a:spcPts val="0"/>
              </a:spcBef>
              <a:spcAft>
                <a:spcPts val="0"/>
              </a:spcAft>
              <a:buNone/>
            </a:pPr>
            <a:fld id="{00000000-1234-1234-1234-123412341234}" type="slidenum">
              <a:rPr lang="en"/>
              <a:t>‹#›</a:t>
            </a:fld>
            <a:endParaRPr/>
          </a:p>
        </p:txBody>
      </p:sp>
      <p:grpSp>
        <p:nvGrpSpPr>
          <p:cNvPr id="1048" name="Google Shape;1048;p4"/>
          <p:cNvGrpSpPr/>
          <p:nvPr/>
        </p:nvGrpSpPr>
        <p:grpSpPr>
          <a:xfrm rot="10800000">
            <a:off x="8705367" y="28698"/>
            <a:ext cx="410132" cy="5086302"/>
            <a:chOff x="836200" y="238125"/>
            <a:chExt cx="422425" cy="5238750"/>
          </a:xfrm>
        </p:grpSpPr>
        <p:sp>
          <p:nvSpPr>
            <p:cNvPr id="1049" name="Google Shape;1049;p4"/>
            <p:cNvSpPr/>
            <p:nvPr/>
          </p:nvSpPr>
          <p:spPr>
            <a:xfrm>
              <a:off x="8362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
            <p:cNvSpPr/>
            <p:nvPr/>
          </p:nvSpPr>
          <p:spPr>
            <a:xfrm>
              <a:off x="8362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
            <p:cNvSpPr/>
            <p:nvPr/>
          </p:nvSpPr>
          <p:spPr>
            <a:xfrm>
              <a:off x="8362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
            <p:cNvSpPr/>
            <p:nvPr/>
          </p:nvSpPr>
          <p:spPr>
            <a:xfrm>
              <a:off x="8362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
            <p:cNvSpPr/>
            <p:nvPr/>
          </p:nvSpPr>
          <p:spPr>
            <a:xfrm>
              <a:off x="8362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
            <p:cNvSpPr/>
            <p:nvPr/>
          </p:nvSpPr>
          <p:spPr>
            <a:xfrm>
              <a:off x="8362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
            <p:cNvSpPr/>
            <p:nvPr/>
          </p:nvSpPr>
          <p:spPr>
            <a:xfrm>
              <a:off x="8362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
            <p:cNvSpPr/>
            <p:nvPr/>
          </p:nvSpPr>
          <p:spPr>
            <a:xfrm>
              <a:off x="8362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
            <p:cNvSpPr/>
            <p:nvPr/>
          </p:nvSpPr>
          <p:spPr>
            <a:xfrm>
              <a:off x="8362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
            <p:cNvSpPr/>
            <p:nvPr/>
          </p:nvSpPr>
          <p:spPr>
            <a:xfrm>
              <a:off x="8362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
            <p:cNvSpPr/>
            <p:nvPr/>
          </p:nvSpPr>
          <p:spPr>
            <a:xfrm>
              <a:off x="8362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
            <p:cNvSpPr/>
            <p:nvPr/>
          </p:nvSpPr>
          <p:spPr>
            <a:xfrm>
              <a:off x="8362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
            <p:cNvSpPr/>
            <p:nvPr/>
          </p:nvSpPr>
          <p:spPr>
            <a:xfrm>
              <a:off x="8362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
            <p:cNvSpPr/>
            <p:nvPr/>
          </p:nvSpPr>
          <p:spPr>
            <a:xfrm>
              <a:off x="8362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
            <p:cNvSpPr/>
            <p:nvPr/>
          </p:nvSpPr>
          <p:spPr>
            <a:xfrm>
              <a:off x="8362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
            <p:cNvSpPr/>
            <p:nvPr/>
          </p:nvSpPr>
          <p:spPr>
            <a:xfrm>
              <a:off x="8362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
            <p:cNvSpPr/>
            <p:nvPr/>
          </p:nvSpPr>
          <p:spPr>
            <a:xfrm>
              <a:off x="8362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
            <p:cNvSpPr/>
            <p:nvPr/>
          </p:nvSpPr>
          <p:spPr>
            <a:xfrm>
              <a:off x="8362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
            <p:cNvSpPr/>
            <p:nvPr/>
          </p:nvSpPr>
          <p:spPr>
            <a:xfrm>
              <a:off x="8362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
            <p:cNvSpPr/>
            <p:nvPr/>
          </p:nvSpPr>
          <p:spPr>
            <a:xfrm>
              <a:off x="8362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
            <p:cNvSpPr/>
            <p:nvPr/>
          </p:nvSpPr>
          <p:spPr>
            <a:xfrm>
              <a:off x="8362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
            <p:cNvSpPr/>
            <p:nvPr/>
          </p:nvSpPr>
          <p:spPr>
            <a:xfrm>
              <a:off x="8362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
            <p:cNvSpPr/>
            <p:nvPr/>
          </p:nvSpPr>
          <p:spPr>
            <a:xfrm>
              <a:off x="8362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
            <p:cNvSpPr/>
            <p:nvPr/>
          </p:nvSpPr>
          <p:spPr>
            <a:xfrm>
              <a:off x="8362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
            <p:cNvSpPr/>
            <p:nvPr/>
          </p:nvSpPr>
          <p:spPr>
            <a:xfrm>
              <a:off x="8362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
            <p:cNvSpPr/>
            <p:nvPr/>
          </p:nvSpPr>
          <p:spPr>
            <a:xfrm>
              <a:off x="8362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
            <p:cNvSpPr/>
            <p:nvPr/>
          </p:nvSpPr>
          <p:spPr>
            <a:xfrm>
              <a:off x="8362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
            <p:cNvSpPr/>
            <p:nvPr/>
          </p:nvSpPr>
          <p:spPr>
            <a:xfrm>
              <a:off x="8362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
            <p:cNvSpPr/>
            <p:nvPr/>
          </p:nvSpPr>
          <p:spPr>
            <a:xfrm>
              <a:off x="8362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
            <p:cNvSpPr/>
            <p:nvPr/>
          </p:nvSpPr>
          <p:spPr>
            <a:xfrm>
              <a:off x="8362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
            <p:cNvSpPr/>
            <p:nvPr/>
          </p:nvSpPr>
          <p:spPr>
            <a:xfrm>
              <a:off x="8362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
            <p:cNvSpPr/>
            <p:nvPr/>
          </p:nvSpPr>
          <p:spPr>
            <a:xfrm>
              <a:off x="8362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
            <p:cNvSpPr/>
            <p:nvPr/>
          </p:nvSpPr>
          <p:spPr>
            <a:xfrm>
              <a:off x="8362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
            <p:cNvSpPr/>
            <p:nvPr/>
          </p:nvSpPr>
          <p:spPr>
            <a:xfrm>
              <a:off x="8362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
            <p:cNvSpPr/>
            <p:nvPr/>
          </p:nvSpPr>
          <p:spPr>
            <a:xfrm>
              <a:off x="8362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
            <p:cNvSpPr/>
            <p:nvPr/>
          </p:nvSpPr>
          <p:spPr>
            <a:xfrm>
              <a:off x="9867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
            <p:cNvSpPr/>
            <p:nvPr/>
          </p:nvSpPr>
          <p:spPr>
            <a:xfrm>
              <a:off x="986700"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
            <p:cNvSpPr/>
            <p:nvPr/>
          </p:nvSpPr>
          <p:spPr>
            <a:xfrm>
              <a:off x="986700"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
            <p:cNvSpPr/>
            <p:nvPr/>
          </p:nvSpPr>
          <p:spPr>
            <a:xfrm>
              <a:off x="98670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
            <p:cNvSpPr/>
            <p:nvPr/>
          </p:nvSpPr>
          <p:spPr>
            <a:xfrm>
              <a:off x="9867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
            <p:cNvSpPr/>
            <p:nvPr/>
          </p:nvSpPr>
          <p:spPr>
            <a:xfrm>
              <a:off x="98670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
            <p:cNvSpPr/>
            <p:nvPr/>
          </p:nvSpPr>
          <p:spPr>
            <a:xfrm>
              <a:off x="986700"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
            <p:cNvSpPr/>
            <p:nvPr/>
          </p:nvSpPr>
          <p:spPr>
            <a:xfrm>
              <a:off x="986700"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
            <p:cNvSpPr/>
            <p:nvPr/>
          </p:nvSpPr>
          <p:spPr>
            <a:xfrm>
              <a:off x="98670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
            <p:cNvSpPr/>
            <p:nvPr/>
          </p:nvSpPr>
          <p:spPr>
            <a:xfrm>
              <a:off x="986700"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
            <p:cNvSpPr/>
            <p:nvPr/>
          </p:nvSpPr>
          <p:spPr>
            <a:xfrm>
              <a:off x="9867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
            <p:cNvSpPr/>
            <p:nvPr/>
          </p:nvSpPr>
          <p:spPr>
            <a:xfrm>
              <a:off x="986700"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
            <p:cNvSpPr/>
            <p:nvPr/>
          </p:nvSpPr>
          <p:spPr>
            <a:xfrm>
              <a:off x="98670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
            <p:cNvSpPr/>
            <p:nvPr/>
          </p:nvSpPr>
          <p:spPr>
            <a:xfrm>
              <a:off x="986700"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
            <p:cNvSpPr/>
            <p:nvPr/>
          </p:nvSpPr>
          <p:spPr>
            <a:xfrm>
              <a:off x="9867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
            <p:cNvSpPr/>
            <p:nvPr/>
          </p:nvSpPr>
          <p:spPr>
            <a:xfrm>
              <a:off x="986700"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
            <p:cNvSpPr/>
            <p:nvPr/>
          </p:nvSpPr>
          <p:spPr>
            <a:xfrm>
              <a:off x="986700"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
            <p:cNvSpPr/>
            <p:nvPr/>
          </p:nvSpPr>
          <p:spPr>
            <a:xfrm>
              <a:off x="98670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
            <p:cNvSpPr/>
            <p:nvPr/>
          </p:nvSpPr>
          <p:spPr>
            <a:xfrm>
              <a:off x="9867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
            <p:cNvSpPr/>
            <p:nvPr/>
          </p:nvSpPr>
          <p:spPr>
            <a:xfrm>
              <a:off x="9867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
            <p:cNvSpPr/>
            <p:nvPr/>
          </p:nvSpPr>
          <p:spPr>
            <a:xfrm>
              <a:off x="986700"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
            <p:cNvSpPr/>
            <p:nvPr/>
          </p:nvSpPr>
          <p:spPr>
            <a:xfrm>
              <a:off x="98670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
            <p:cNvSpPr/>
            <p:nvPr/>
          </p:nvSpPr>
          <p:spPr>
            <a:xfrm>
              <a:off x="98670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
            <p:cNvSpPr/>
            <p:nvPr/>
          </p:nvSpPr>
          <p:spPr>
            <a:xfrm>
              <a:off x="11372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
            <p:cNvSpPr/>
            <p:nvPr/>
          </p:nvSpPr>
          <p:spPr>
            <a:xfrm>
              <a:off x="11372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
            <p:cNvSpPr/>
            <p:nvPr/>
          </p:nvSpPr>
          <p:spPr>
            <a:xfrm>
              <a:off x="11372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
            <p:cNvSpPr/>
            <p:nvPr/>
          </p:nvSpPr>
          <p:spPr>
            <a:xfrm>
              <a:off x="11372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
            <p:cNvSpPr/>
            <p:nvPr/>
          </p:nvSpPr>
          <p:spPr>
            <a:xfrm>
              <a:off x="11372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
            <p:cNvSpPr/>
            <p:nvPr/>
          </p:nvSpPr>
          <p:spPr>
            <a:xfrm>
              <a:off x="11372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
            <p:cNvSpPr/>
            <p:nvPr/>
          </p:nvSpPr>
          <p:spPr>
            <a:xfrm>
              <a:off x="11372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
            <p:cNvSpPr/>
            <p:nvPr/>
          </p:nvSpPr>
          <p:spPr>
            <a:xfrm>
              <a:off x="11372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
            <p:cNvSpPr/>
            <p:nvPr/>
          </p:nvSpPr>
          <p:spPr>
            <a:xfrm>
              <a:off x="11372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
            <p:cNvSpPr/>
            <p:nvPr/>
          </p:nvSpPr>
          <p:spPr>
            <a:xfrm>
              <a:off x="11372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
            <p:cNvSpPr/>
            <p:nvPr/>
          </p:nvSpPr>
          <p:spPr>
            <a:xfrm>
              <a:off x="11372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
            <p:cNvSpPr/>
            <p:nvPr/>
          </p:nvSpPr>
          <p:spPr>
            <a:xfrm>
              <a:off x="11372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
            <p:cNvSpPr/>
            <p:nvPr/>
          </p:nvSpPr>
          <p:spPr>
            <a:xfrm>
              <a:off x="11372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
            <p:cNvSpPr/>
            <p:nvPr/>
          </p:nvSpPr>
          <p:spPr>
            <a:xfrm>
              <a:off x="11372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
            <p:cNvSpPr/>
            <p:nvPr/>
          </p:nvSpPr>
          <p:spPr>
            <a:xfrm>
              <a:off x="11372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
            <p:cNvSpPr/>
            <p:nvPr/>
          </p:nvSpPr>
          <p:spPr>
            <a:xfrm>
              <a:off x="11372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
            <p:cNvSpPr/>
            <p:nvPr/>
          </p:nvSpPr>
          <p:spPr>
            <a:xfrm>
              <a:off x="11372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
            <p:cNvSpPr/>
            <p:nvPr/>
          </p:nvSpPr>
          <p:spPr>
            <a:xfrm>
              <a:off x="11372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
            <p:cNvSpPr/>
            <p:nvPr/>
          </p:nvSpPr>
          <p:spPr>
            <a:xfrm>
              <a:off x="11372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
            <p:cNvSpPr/>
            <p:nvPr/>
          </p:nvSpPr>
          <p:spPr>
            <a:xfrm>
              <a:off x="11372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
            <p:cNvSpPr/>
            <p:nvPr/>
          </p:nvSpPr>
          <p:spPr>
            <a:xfrm>
              <a:off x="11372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
            <p:cNvSpPr/>
            <p:nvPr/>
          </p:nvSpPr>
          <p:spPr>
            <a:xfrm>
              <a:off x="11372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4"/>
          <p:cNvGrpSpPr/>
          <p:nvPr/>
        </p:nvGrpSpPr>
        <p:grpSpPr>
          <a:xfrm rot="10800000">
            <a:off x="6659535" y="28698"/>
            <a:ext cx="2309844" cy="5086302"/>
            <a:chOff x="986700" y="238125"/>
            <a:chExt cx="2379075" cy="5238750"/>
          </a:xfrm>
        </p:grpSpPr>
        <p:sp>
          <p:nvSpPr>
            <p:cNvPr id="1130" name="Google Shape;1130;p4"/>
            <p:cNvSpPr/>
            <p:nvPr/>
          </p:nvSpPr>
          <p:spPr>
            <a:xfrm>
              <a:off x="98670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
            <p:cNvSpPr/>
            <p:nvPr/>
          </p:nvSpPr>
          <p:spPr>
            <a:xfrm>
              <a:off x="98670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
            <p:cNvSpPr/>
            <p:nvPr/>
          </p:nvSpPr>
          <p:spPr>
            <a:xfrm>
              <a:off x="9867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
            <p:cNvSpPr/>
            <p:nvPr/>
          </p:nvSpPr>
          <p:spPr>
            <a:xfrm>
              <a:off x="986700"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
            <p:cNvSpPr/>
            <p:nvPr/>
          </p:nvSpPr>
          <p:spPr>
            <a:xfrm>
              <a:off x="986700"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
            <p:cNvSpPr/>
            <p:nvPr/>
          </p:nvSpPr>
          <p:spPr>
            <a:xfrm>
              <a:off x="9867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
            <p:cNvSpPr/>
            <p:nvPr/>
          </p:nvSpPr>
          <p:spPr>
            <a:xfrm>
              <a:off x="986700"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
            <p:cNvSpPr/>
            <p:nvPr/>
          </p:nvSpPr>
          <p:spPr>
            <a:xfrm>
              <a:off x="986700"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
            <p:cNvSpPr/>
            <p:nvPr/>
          </p:nvSpPr>
          <p:spPr>
            <a:xfrm>
              <a:off x="986700"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
            <p:cNvSpPr/>
            <p:nvPr/>
          </p:nvSpPr>
          <p:spPr>
            <a:xfrm>
              <a:off x="986700"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
            <p:cNvSpPr/>
            <p:nvPr/>
          </p:nvSpPr>
          <p:spPr>
            <a:xfrm>
              <a:off x="986700"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
            <p:cNvSpPr/>
            <p:nvPr/>
          </p:nvSpPr>
          <p:spPr>
            <a:xfrm>
              <a:off x="9867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
            <p:cNvSpPr/>
            <p:nvPr/>
          </p:nvSpPr>
          <p:spPr>
            <a:xfrm>
              <a:off x="11372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
            <p:cNvSpPr/>
            <p:nvPr/>
          </p:nvSpPr>
          <p:spPr>
            <a:xfrm>
              <a:off x="11372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
            <p:cNvSpPr/>
            <p:nvPr/>
          </p:nvSpPr>
          <p:spPr>
            <a:xfrm>
              <a:off x="11372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
            <p:cNvSpPr/>
            <p:nvPr/>
          </p:nvSpPr>
          <p:spPr>
            <a:xfrm>
              <a:off x="11372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
            <p:cNvSpPr/>
            <p:nvPr/>
          </p:nvSpPr>
          <p:spPr>
            <a:xfrm>
              <a:off x="11372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
            <p:cNvSpPr/>
            <p:nvPr/>
          </p:nvSpPr>
          <p:spPr>
            <a:xfrm>
              <a:off x="11372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
            <p:cNvSpPr/>
            <p:nvPr/>
          </p:nvSpPr>
          <p:spPr>
            <a:xfrm>
              <a:off x="11372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
            <p:cNvSpPr/>
            <p:nvPr/>
          </p:nvSpPr>
          <p:spPr>
            <a:xfrm>
              <a:off x="11372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
            <p:cNvSpPr/>
            <p:nvPr/>
          </p:nvSpPr>
          <p:spPr>
            <a:xfrm>
              <a:off x="11372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
            <p:cNvSpPr/>
            <p:nvPr/>
          </p:nvSpPr>
          <p:spPr>
            <a:xfrm>
              <a:off x="11372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
            <p:cNvSpPr/>
            <p:nvPr/>
          </p:nvSpPr>
          <p:spPr>
            <a:xfrm>
              <a:off x="11372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
            <p:cNvSpPr/>
            <p:nvPr/>
          </p:nvSpPr>
          <p:spPr>
            <a:xfrm>
              <a:off x="11372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
            <p:cNvSpPr/>
            <p:nvPr/>
          </p:nvSpPr>
          <p:spPr>
            <a:xfrm>
              <a:off x="11372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
            <p:cNvSpPr/>
            <p:nvPr/>
          </p:nvSpPr>
          <p:spPr>
            <a:xfrm>
              <a:off x="12877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
            <p:cNvSpPr/>
            <p:nvPr/>
          </p:nvSpPr>
          <p:spPr>
            <a:xfrm>
              <a:off x="12877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
            <p:cNvSpPr/>
            <p:nvPr/>
          </p:nvSpPr>
          <p:spPr>
            <a:xfrm>
              <a:off x="12877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
            <p:cNvSpPr/>
            <p:nvPr/>
          </p:nvSpPr>
          <p:spPr>
            <a:xfrm>
              <a:off x="12877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
            <p:cNvSpPr/>
            <p:nvPr/>
          </p:nvSpPr>
          <p:spPr>
            <a:xfrm>
              <a:off x="128772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
            <p:cNvSpPr/>
            <p:nvPr/>
          </p:nvSpPr>
          <p:spPr>
            <a:xfrm>
              <a:off x="12877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
            <p:cNvSpPr/>
            <p:nvPr/>
          </p:nvSpPr>
          <p:spPr>
            <a:xfrm>
              <a:off x="12877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
            <p:cNvSpPr/>
            <p:nvPr/>
          </p:nvSpPr>
          <p:spPr>
            <a:xfrm>
              <a:off x="12877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
            <p:cNvSpPr/>
            <p:nvPr/>
          </p:nvSpPr>
          <p:spPr>
            <a:xfrm>
              <a:off x="12877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
            <p:cNvSpPr/>
            <p:nvPr/>
          </p:nvSpPr>
          <p:spPr>
            <a:xfrm>
              <a:off x="12877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
            <p:cNvSpPr/>
            <p:nvPr/>
          </p:nvSpPr>
          <p:spPr>
            <a:xfrm>
              <a:off x="12877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
            <p:cNvSpPr/>
            <p:nvPr/>
          </p:nvSpPr>
          <p:spPr>
            <a:xfrm>
              <a:off x="12877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
            <p:cNvSpPr/>
            <p:nvPr/>
          </p:nvSpPr>
          <p:spPr>
            <a:xfrm>
              <a:off x="12877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
            <p:cNvSpPr/>
            <p:nvPr/>
          </p:nvSpPr>
          <p:spPr>
            <a:xfrm>
              <a:off x="12877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
            <p:cNvSpPr/>
            <p:nvPr/>
          </p:nvSpPr>
          <p:spPr>
            <a:xfrm>
              <a:off x="12877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
            <p:cNvSpPr/>
            <p:nvPr/>
          </p:nvSpPr>
          <p:spPr>
            <a:xfrm>
              <a:off x="12877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
            <p:cNvSpPr/>
            <p:nvPr/>
          </p:nvSpPr>
          <p:spPr>
            <a:xfrm>
              <a:off x="12877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
            <p:cNvSpPr/>
            <p:nvPr/>
          </p:nvSpPr>
          <p:spPr>
            <a:xfrm>
              <a:off x="12877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
            <p:cNvSpPr/>
            <p:nvPr/>
          </p:nvSpPr>
          <p:spPr>
            <a:xfrm>
              <a:off x="12877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
            <p:cNvSpPr/>
            <p:nvPr/>
          </p:nvSpPr>
          <p:spPr>
            <a:xfrm>
              <a:off x="128772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
            <p:cNvSpPr/>
            <p:nvPr/>
          </p:nvSpPr>
          <p:spPr>
            <a:xfrm>
              <a:off x="14382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
            <p:cNvSpPr/>
            <p:nvPr/>
          </p:nvSpPr>
          <p:spPr>
            <a:xfrm>
              <a:off x="14382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
            <p:cNvSpPr/>
            <p:nvPr/>
          </p:nvSpPr>
          <p:spPr>
            <a:xfrm>
              <a:off x="14382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
            <p:cNvSpPr/>
            <p:nvPr/>
          </p:nvSpPr>
          <p:spPr>
            <a:xfrm>
              <a:off x="14382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
            <p:cNvSpPr/>
            <p:nvPr/>
          </p:nvSpPr>
          <p:spPr>
            <a:xfrm>
              <a:off x="14382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
            <p:cNvSpPr/>
            <p:nvPr/>
          </p:nvSpPr>
          <p:spPr>
            <a:xfrm>
              <a:off x="14382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
            <p:cNvSpPr/>
            <p:nvPr/>
          </p:nvSpPr>
          <p:spPr>
            <a:xfrm>
              <a:off x="14382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
            <p:cNvSpPr/>
            <p:nvPr/>
          </p:nvSpPr>
          <p:spPr>
            <a:xfrm>
              <a:off x="14382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
            <p:cNvSpPr/>
            <p:nvPr/>
          </p:nvSpPr>
          <p:spPr>
            <a:xfrm>
              <a:off x="14382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
            <p:cNvSpPr/>
            <p:nvPr/>
          </p:nvSpPr>
          <p:spPr>
            <a:xfrm>
              <a:off x="14382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
            <p:cNvSpPr/>
            <p:nvPr/>
          </p:nvSpPr>
          <p:spPr>
            <a:xfrm>
              <a:off x="14382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
            <p:cNvSpPr/>
            <p:nvPr/>
          </p:nvSpPr>
          <p:spPr>
            <a:xfrm>
              <a:off x="14382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
            <p:cNvSpPr/>
            <p:nvPr/>
          </p:nvSpPr>
          <p:spPr>
            <a:xfrm>
              <a:off x="14382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
            <p:cNvSpPr/>
            <p:nvPr/>
          </p:nvSpPr>
          <p:spPr>
            <a:xfrm>
              <a:off x="14382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
            <p:cNvSpPr/>
            <p:nvPr/>
          </p:nvSpPr>
          <p:spPr>
            <a:xfrm>
              <a:off x="14382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
            <p:cNvSpPr/>
            <p:nvPr/>
          </p:nvSpPr>
          <p:spPr>
            <a:xfrm>
              <a:off x="14382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
            <p:cNvSpPr/>
            <p:nvPr/>
          </p:nvSpPr>
          <p:spPr>
            <a:xfrm>
              <a:off x="14382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
            <p:cNvSpPr/>
            <p:nvPr/>
          </p:nvSpPr>
          <p:spPr>
            <a:xfrm>
              <a:off x="14382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
            <p:cNvSpPr/>
            <p:nvPr/>
          </p:nvSpPr>
          <p:spPr>
            <a:xfrm>
              <a:off x="14382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
            <p:cNvSpPr/>
            <p:nvPr/>
          </p:nvSpPr>
          <p:spPr>
            <a:xfrm>
              <a:off x="14382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
            <p:cNvSpPr/>
            <p:nvPr/>
          </p:nvSpPr>
          <p:spPr>
            <a:xfrm>
              <a:off x="14382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
            <p:cNvSpPr/>
            <p:nvPr/>
          </p:nvSpPr>
          <p:spPr>
            <a:xfrm>
              <a:off x="14382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
            <p:cNvSpPr/>
            <p:nvPr/>
          </p:nvSpPr>
          <p:spPr>
            <a:xfrm>
              <a:off x="14382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
            <p:cNvSpPr/>
            <p:nvPr/>
          </p:nvSpPr>
          <p:spPr>
            <a:xfrm>
              <a:off x="14382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
            <p:cNvSpPr/>
            <p:nvPr/>
          </p:nvSpPr>
          <p:spPr>
            <a:xfrm>
              <a:off x="14382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
            <p:cNvSpPr/>
            <p:nvPr/>
          </p:nvSpPr>
          <p:spPr>
            <a:xfrm>
              <a:off x="14382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
            <p:cNvSpPr/>
            <p:nvPr/>
          </p:nvSpPr>
          <p:spPr>
            <a:xfrm>
              <a:off x="14382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
            <p:cNvSpPr/>
            <p:nvPr/>
          </p:nvSpPr>
          <p:spPr>
            <a:xfrm>
              <a:off x="14382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
            <p:cNvSpPr/>
            <p:nvPr/>
          </p:nvSpPr>
          <p:spPr>
            <a:xfrm>
              <a:off x="14382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
            <p:cNvSpPr/>
            <p:nvPr/>
          </p:nvSpPr>
          <p:spPr>
            <a:xfrm>
              <a:off x="14382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
            <p:cNvSpPr/>
            <p:nvPr/>
          </p:nvSpPr>
          <p:spPr>
            <a:xfrm>
              <a:off x="14382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
            <p:cNvSpPr/>
            <p:nvPr/>
          </p:nvSpPr>
          <p:spPr>
            <a:xfrm>
              <a:off x="15887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
            <p:cNvSpPr/>
            <p:nvPr/>
          </p:nvSpPr>
          <p:spPr>
            <a:xfrm>
              <a:off x="15887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
            <p:cNvSpPr/>
            <p:nvPr/>
          </p:nvSpPr>
          <p:spPr>
            <a:xfrm>
              <a:off x="15887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
            <p:cNvSpPr/>
            <p:nvPr/>
          </p:nvSpPr>
          <p:spPr>
            <a:xfrm>
              <a:off x="15887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
            <p:cNvSpPr/>
            <p:nvPr/>
          </p:nvSpPr>
          <p:spPr>
            <a:xfrm>
              <a:off x="15887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
            <p:cNvSpPr/>
            <p:nvPr/>
          </p:nvSpPr>
          <p:spPr>
            <a:xfrm>
              <a:off x="15887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
            <p:cNvSpPr/>
            <p:nvPr/>
          </p:nvSpPr>
          <p:spPr>
            <a:xfrm>
              <a:off x="15887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
            <p:cNvSpPr/>
            <p:nvPr/>
          </p:nvSpPr>
          <p:spPr>
            <a:xfrm>
              <a:off x="15887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
            <p:cNvSpPr/>
            <p:nvPr/>
          </p:nvSpPr>
          <p:spPr>
            <a:xfrm>
              <a:off x="15887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
            <p:cNvSpPr/>
            <p:nvPr/>
          </p:nvSpPr>
          <p:spPr>
            <a:xfrm>
              <a:off x="15887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
            <p:cNvSpPr/>
            <p:nvPr/>
          </p:nvSpPr>
          <p:spPr>
            <a:xfrm>
              <a:off x="15887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
            <p:cNvSpPr/>
            <p:nvPr/>
          </p:nvSpPr>
          <p:spPr>
            <a:xfrm>
              <a:off x="15887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
            <p:cNvSpPr/>
            <p:nvPr/>
          </p:nvSpPr>
          <p:spPr>
            <a:xfrm>
              <a:off x="15887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
            <p:cNvSpPr/>
            <p:nvPr/>
          </p:nvSpPr>
          <p:spPr>
            <a:xfrm>
              <a:off x="15887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
            <p:cNvSpPr/>
            <p:nvPr/>
          </p:nvSpPr>
          <p:spPr>
            <a:xfrm>
              <a:off x="15887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
            <p:cNvSpPr/>
            <p:nvPr/>
          </p:nvSpPr>
          <p:spPr>
            <a:xfrm>
              <a:off x="15887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
            <p:cNvSpPr/>
            <p:nvPr/>
          </p:nvSpPr>
          <p:spPr>
            <a:xfrm>
              <a:off x="15887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
            <p:cNvSpPr/>
            <p:nvPr/>
          </p:nvSpPr>
          <p:spPr>
            <a:xfrm>
              <a:off x="15887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
            <p:cNvSpPr/>
            <p:nvPr/>
          </p:nvSpPr>
          <p:spPr>
            <a:xfrm>
              <a:off x="15887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
            <p:cNvSpPr/>
            <p:nvPr/>
          </p:nvSpPr>
          <p:spPr>
            <a:xfrm>
              <a:off x="17392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
            <p:cNvSpPr/>
            <p:nvPr/>
          </p:nvSpPr>
          <p:spPr>
            <a:xfrm>
              <a:off x="17392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
            <p:cNvSpPr/>
            <p:nvPr/>
          </p:nvSpPr>
          <p:spPr>
            <a:xfrm>
              <a:off x="17392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
            <p:cNvSpPr/>
            <p:nvPr/>
          </p:nvSpPr>
          <p:spPr>
            <a:xfrm>
              <a:off x="17392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
            <p:cNvSpPr/>
            <p:nvPr/>
          </p:nvSpPr>
          <p:spPr>
            <a:xfrm>
              <a:off x="17392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
            <p:cNvSpPr/>
            <p:nvPr/>
          </p:nvSpPr>
          <p:spPr>
            <a:xfrm>
              <a:off x="17392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
            <p:cNvSpPr/>
            <p:nvPr/>
          </p:nvSpPr>
          <p:spPr>
            <a:xfrm>
              <a:off x="17392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
            <p:cNvSpPr/>
            <p:nvPr/>
          </p:nvSpPr>
          <p:spPr>
            <a:xfrm>
              <a:off x="17392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
            <p:cNvSpPr/>
            <p:nvPr/>
          </p:nvSpPr>
          <p:spPr>
            <a:xfrm>
              <a:off x="17392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
            <p:cNvSpPr/>
            <p:nvPr/>
          </p:nvSpPr>
          <p:spPr>
            <a:xfrm>
              <a:off x="17392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
            <p:cNvSpPr/>
            <p:nvPr/>
          </p:nvSpPr>
          <p:spPr>
            <a:xfrm>
              <a:off x="17392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
            <p:cNvSpPr/>
            <p:nvPr/>
          </p:nvSpPr>
          <p:spPr>
            <a:xfrm>
              <a:off x="18897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
            <p:cNvSpPr/>
            <p:nvPr/>
          </p:nvSpPr>
          <p:spPr>
            <a:xfrm>
              <a:off x="188975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
            <p:cNvSpPr/>
            <p:nvPr/>
          </p:nvSpPr>
          <p:spPr>
            <a:xfrm>
              <a:off x="188975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
            <p:cNvSpPr/>
            <p:nvPr/>
          </p:nvSpPr>
          <p:spPr>
            <a:xfrm>
              <a:off x="18897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
            <p:cNvSpPr/>
            <p:nvPr/>
          </p:nvSpPr>
          <p:spPr>
            <a:xfrm>
              <a:off x="18897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
            <p:cNvSpPr/>
            <p:nvPr/>
          </p:nvSpPr>
          <p:spPr>
            <a:xfrm>
              <a:off x="204027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
            <p:cNvSpPr/>
            <p:nvPr/>
          </p:nvSpPr>
          <p:spPr>
            <a:xfrm>
              <a:off x="204027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
            <p:cNvSpPr/>
            <p:nvPr/>
          </p:nvSpPr>
          <p:spPr>
            <a:xfrm>
              <a:off x="204027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
            <p:cNvSpPr/>
            <p:nvPr/>
          </p:nvSpPr>
          <p:spPr>
            <a:xfrm>
              <a:off x="21907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
            <p:cNvSpPr/>
            <p:nvPr/>
          </p:nvSpPr>
          <p:spPr>
            <a:xfrm>
              <a:off x="234130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
            <p:cNvSpPr/>
            <p:nvPr/>
          </p:nvSpPr>
          <p:spPr>
            <a:xfrm>
              <a:off x="264232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
            <p:cNvSpPr/>
            <p:nvPr/>
          </p:nvSpPr>
          <p:spPr>
            <a:xfrm>
              <a:off x="26423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
            <p:cNvSpPr/>
            <p:nvPr/>
          </p:nvSpPr>
          <p:spPr>
            <a:xfrm>
              <a:off x="32443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4"/>
          <p:cNvGrpSpPr/>
          <p:nvPr/>
        </p:nvGrpSpPr>
        <p:grpSpPr>
          <a:xfrm rot="10800000">
            <a:off x="6367294" y="28698"/>
            <a:ext cx="2017554" cy="5086302"/>
            <a:chOff x="1588750" y="238125"/>
            <a:chExt cx="2078025" cy="5238750"/>
          </a:xfrm>
        </p:grpSpPr>
        <p:sp>
          <p:nvSpPr>
            <p:cNvPr id="1250" name="Google Shape;1250;p4"/>
            <p:cNvSpPr/>
            <p:nvPr/>
          </p:nvSpPr>
          <p:spPr>
            <a:xfrm>
              <a:off x="15887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
            <p:cNvSpPr/>
            <p:nvPr/>
          </p:nvSpPr>
          <p:spPr>
            <a:xfrm>
              <a:off x="15887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
            <p:cNvSpPr/>
            <p:nvPr/>
          </p:nvSpPr>
          <p:spPr>
            <a:xfrm>
              <a:off x="15887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
            <p:cNvSpPr/>
            <p:nvPr/>
          </p:nvSpPr>
          <p:spPr>
            <a:xfrm>
              <a:off x="15887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
            <p:cNvSpPr/>
            <p:nvPr/>
          </p:nvSpPr>
          <p:spPr>
            <a:xfrm>
              <a:off x="15887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
            <p:cNvSpPr/>
            <p:nvPr/>
          </p:nvSpPr>
          <p:spPr>
            <a:xfrm>
              <a:off x="15887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
            <p:cNvSpPr/>
            <p:nvPr/>
          </p:nvSpPr>
          <p:spPr>
            <a:xfrm>
              <a:off x="17392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
            <p:cNvSpPr/>
            <p:nvPr/>
          </p:nvSpPr>
          <p:spPr>
            <a:xfrm>
              <a:off x="17392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
            <p:cNvSpPr/>
            <p:nvPr/>
          </p:nvSpPr>
          <p:spPr>
            <a:xfrm>
              <a:off x="17392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
            <p:cNvSpPr/>
            <p:nvPr/>
          </p:nvSpPr>
          <p:spPr>
            <a:xfrm>
              <a:off x="17392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
            <p:cNvSpPr/>
            <p:nvPr/>
          </p:nvSpPr>
          <p:spPr>
            <a:xfrm>
              <a:off x="17392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
            <p:cNvSpPr/>
            <p:nvPr/>
          </p:nvSpPr>
          <p:spPr>
            <a:xfrm>
              <a:off x="17392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
            <p:cNvSpPr/>
            <p:nvPr/>
          </p:nvSpPr>
          <p:spPr>
            <a:xfrm>
              <a:off x="17392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
            <p:cNvSpPr/>
            <p:nvPr/>
          </p:nvSpPr>
          <p:spPr>
            <a:xfrm>
              <a:off x="188975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
            <p:cNvSpPr/>
            <p:nvPr/>
          </p:nvSpPr>
          <p:spPr>
            <a:xfrm>
              <a:off x="188975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
            <p:cNvSpPr/>
            <p:nvPr/>
          </p:nvSpPr>
          <p:spPr>
            <a:xfrm>
              <a:off x="188975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
            <p:cNvSpPr/>
            <p:nvPr/>
          </p:nvSpPr>
          <p:spPr>
            <a:xfrm>
              <a:off x="188975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
            <p:cNvSpPr/>
            <p:nvPr/>
          </p:nvSpPr>
          <p:spPr>
            <a:xfrm>
              <a:off x="18897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
            <p:cNvSpPr/>
            <p:nvPr/>
          </p:nvSpPr>
          <p:spPr>
            <a:xfrm>
              <a:off x="188975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
            <p:cNvSpPr/>
            <p:nvPr/>
          </p:nvSpPr>
          <p:spPr>
            <a:xfrm>
              <a:off x="188975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
            <p:cNvSpPr/>
            <p:nvPr/>
          </p:nvSpPr>
          <p:spPr>
            <a:xfrm>
              <a:off x="188975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
            <p:cNvSpPr/>
            <p:nvPr/>
          </p:nvSpPr>
          <p:spPr>
            <a:xfrm>
              <a:off x="188975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
            <p:cNvSpPr/>
            <p:nvPr/>
          </p:nvSpPr>
          <p:spPr>
            <a:xfrm>
              <a:off x="18897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
            <p:cNvSpPr/>
            <p:nvPr/>
          </p:nvSpPr>
          <p:spPr>
            <a:xfrm>
              <a:off x="188975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
            <p:cNvSpPr/>
            <p:nvPr/>
          </p:nvSpPr>
          <p:spPr>
            <a:xfrm>
              <a:off x="188975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
            <p:cNvSpPr/>
            <p:nvPr/>
          </p:nvSpPr>
          <p:spPr>
            <a:xfrm>
              <a:off x="188975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
            <p:cNvSpPr/>
            <p:nvPr/>
          </p:nvSpPr>
          <p:spPr>
            <a:xfrm>
              <a:off x="188975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
            <p:cNvSpPr/>
            <p:nvPr/>
          </p:nvSpPr>
          <p:spPr>
            <a:xfrm>
              <a:off x="188975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
            <p:cNvSpPr/>
            <p:nvPr/>
          </p:nvSpPr>
          <p:spPr>
            <a:xfrm>
              <a:off x="188975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
            <p:cNvSpPr/>
            <p:nvPr/>
          </p:nvSpPr>
          <p:spPr>
            <a:xfrm>
              <a:off x="18897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
            <p:cNvSpPr/>
            <p:nvPr/>
          </p:nvSpPr>
          <p:spPr>
            <a:xfrm>
              <a:off x="188975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
            <p:cNvSpPr/>
            <p:nvPr/>
          </p:nvSpPr>
          <p:spPr>
            <a:xfrm>
              <a:off x="188975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
            <p:cNvSpPr/>
            <p:nvPr/>
          </p:nvSpPr>
          <p:spPr>
            <a:xfrm>
              <a:off x="204027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
            <p:cNvSpPr/>
            <p:nvPr/>
          </p:nvSpPr>
          <p:spPr>
            <a:xfrm>
              <a:off x="204027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
            <p:cNvSpPr/>
            <p:nvPr/>
          </p:nvSpPr>
          <p:spPr>
            <a:xfrm>
              <a:off x="204027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
            <p:cNvSpPr/>
            <p:nvPr/>
          </p:nvSpPr>
          <p:spPr>
            <a:xfrm>
              <a:off x="204027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
            <p:cNvSpPr/>
            <p:nvPr/>
          </p:nvSpPr>
          <p:spPr>
            <a:xfrm>
              <a:off x="204027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
            <p:cNvSpPr/>
            <p:nvPr/>
          </p:nvSpPr>
          <p:spPr>
            <a:xfrm>
              <a:off x="204027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
            <p:cNvSpPr/>
            <p:nvPr/>
          </p:nvSpPr>
          <p:spPr>
            <a:xfrm>
              <a:off x="204027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
            <p:cNvSpPr/>
            <p:nvPr/>
          </p:nvSpPr>
          <p:spPr>
            <a:xfrm>
              <a:off x="204027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
            <p:cNvSpPr/>
            <p:nvPr/>
          </p:nvSpPr>
          <p:spPr>
            <a:xfrm>
              <a:off x="204027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
            <p:cNvSpPr/>
            <p:nvPr/>
          </p:nvSpPr>
          <p:spPr>
            <a:xfrm>
              <a:off x="204027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
            <p:cNvSpPr/>
            <p:nvPr/>
          </p:nvSpPr>
          <p:spPr>
            <a:xfrm>
              <a:off x="204027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
            <p:cNvSpPr/>
            <p:nvPr/>
          </p:nvSpPr>
          <p:spPr>
            <a:xfrm>
              <a:off x="204027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
            <p:cNvSpPr/>
            <p:nvPr/>
          </p:nvSpPr>
          <p:spPr>
            <a:xfrm>
              <a:off x="204027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
            <p:cNvSpPr/>
            <p:nvPr/>
          </p:nvSpPr>
          <p:spPr>
            <a:xfrm>
              <a:off x="204027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
            <p:cNvSpPr/>
            <p:nvPr/>
          </p:nvSpPr>
          <p:spPr>
            <a:xfrm>
              <a:off x="204027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
            <p:cNvSpPr/>
            <p:nvPr/>
          </p:nvSpPr>
          <p:spPr>
            <a:xfrm>
              <a:off x="204027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
            <p:cNvSpPr/>
            <p:nvPr/>
          </p:nvSpPr>
          <p:spPr>
            <a:xfrm>
              <a:off x="204027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
            <p:cNvSpPr/>
            <p:nvPr/>
          </p:nvSpPr>
          <p:spPr>
            <a:xfrm>
              <a:off x="204027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
            <p:cNvSpPr/>
            <p:nvPr/>
          </p:nvSpPr>
          <p:spPr>
            <a:xfrm>
              <a:off x="204027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
            <p:cNvSpPr/>
            <p:nvPr/>
          </p:nvSpPr>
          <p:spPr>
            <a:xfrm>
              <a:off x="2190775"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
            <p:cNvSpPr/>
            <p:nvPr/>
          </p:nvSpPr>
          <p:spPr>
            <a:xfrm>
              <a:off x="2190775"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
            <p:cNvSpPr/>
            <p:nvPr/>
          </p:nvSpPr>
          <p:spPr>
            <a:xfrm>
              <a:off x="2190775"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
            <p:cNvSpPr/>
            <p:nvPr/>
          </p:nvSpPr>
          <p:spPr>
            <a:xfrm>
              <a:off x="2190775"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
            <p:cNvSpPr/>
            <p:nvPr/>
          </p:nvSpPr>
          <p:spPr>
            <a:xfrm>
              <a:off x="21907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
            <p:cNvSpPr/>
            <p:nvPr/>
          </p:nvSpPr>
          <p:spPr>
            <a:xfrm>
              <a:off x="21907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
            <p:cNvSpPr/>
            <p:nvPr/>
          </p:nvSpPr>
          <p:spPr>
            <a:xfrm>
              <a:off x="2190775"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
            <p:cNvSpPr/>
            <p:nvPr/>
          </p:nvSpPr>
          <p:spPr>
            <a:xfrm>
              <a:off x="2190775"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
            <p:cNvSpPr/>
            <p:nvPr/>
          </p:nvSpPr>
          <p:spPr>
            <a:xfrm>
              <a:off x="21907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
            <p:cNvSpPr/>
            <p:nvPr/>
          </p:nvSpPr>
          <p:spPr>
            <a:xfrm>
              <a:off x="2190775"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
            <p:cNvSpPr/>
            <p:nvPr/>
          </p:nvSpPr>
          <p:spPr>
            <a:xfrm>
              <a:off x="21907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
            <p:cNvSpPr/>
            <p:nvPr/>
          </p:nvSpPr>
          <p:spPr>
            <a:xfrm>
              <a:off x="2190775"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
            <p:cNvSpPr/>
            <p:nvPr/>
          </p:nvSpPr>
          <p:spPr>
            <a:xfrm>
              <a:off x="21907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
            <p:cNvSpPr/>
            <p:nvPr/>
          </p:nvSpPr>
          <p:spPr>
            <a:xfrm>
              <a:off x="21907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
            <p:cNvSpPr/>
            <p:nvPr/>
          </p:nvSpPr>
          <p:spPr>
            <a:xfrm>
              <a:off x="21907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
            <p:cNvSpPr/>
            <p:nvPr/>
          </p:nvSpPr>
          <p:spPr>
            <a:xfrm>
              <a:off x="2190775"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
            <p:cNvSpPr/>
            <p:nvPr/>
          </p:nvSpPr>
          <p:spPr>
            <a:xfrm>
              <a:off x="21907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
            <p:cNvSpPr/>
            <p:nvPr/>
          </p:nvSpPr>
          <p:spPr>
            <a:xfrm>
              <a:off x="21907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
            <p:cNvSpPr/>
            <p:nvPr/>
          </p:nvSpPr>
          <p:spPr>
            <a:xfrm>
              <a:off x="2190775"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
            <p:cNvSpPr/>
            <p:nvPr/>
          </p:nvSpPr>
          <p:spPr>
            <a:xfrm>
              <a:off x="21907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
            <p:cNvSpPr/>
            <p:nvPr/>
          </p:nvSpPr>
          <p:spPr>
            <a:xfrm>
              <a:off x="2190775"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
            <p:cNvSpPr/>
            <p:nvPr/>
          </p:nvSpPr>
          <p:spPr>
            <a:xfrm>
              <a:off x="2190775"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
            <p:cNvSpPr/>
            <p:nvPr/>
          </p:nvSpPr>
          <p:spPr>
            <a:xfrm>
              <a:off x="21907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
            <p:cNvSpPr/>
            <p:nvPr/>
          </p:nvSpPr>
          <p:spPr>
            <a:xfrm>
              <a:off x="21907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
            <p:cNvSpPr/>
            <p:nvPr/>
          </p:nvSpPr>
          <p:spPr>
            <a:xfrm>
              <a:off x="2190775"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
            <p:cNvSpPr/>
            <p:nvPr/>
          </p:nvSpPr>
          <p:spPr>
            <a:xfrm>
              <a:off x="234130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
            <p:cNvSpPr/>
            <p:nvPr/>
          </p:nvSpPr>
          <p:spPr>
            <a:xfrm>
              <a:off x="234130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
            <p:cNvSpPr/>
            <p:nvPr/>
          </p:nvSpPr>
          <p:spPr>
            <a:xfrm>
              <a:off x="234130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
            <p:cNvSpPr/>
            <p:nvPr/>
          </p:nvSpPr>
          <p:spPr>
            <a:xfrm>
              <a:off x="234130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
            <p:cNvSpPr/>
            <p:nvPr/>
          </p:nvSpPr>
          <p:spPr>
            <a:xfrm>
              <a:off x="234130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
            <p:cNvSpPr/>
            <p:nvPr/>
          </p:nvSpPr>
          <p:spPr>
            <a:xfrm>
              <a:off x="234130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
            <p:cNvSpPr/>
            <p:nvPr/>
          </p:nvSpPr>
          <p:spPr>
            <a:xfrm>
              <a:off x="234130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
            <p:cNvSpPr/>
            <p:nvPr/>
          </p:nvSpPr>
          <p:spPr>
            <a:xfrm>
              <a:off x="234130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
            <p:cNvSpPr/>
            <p:nvPr/>
          </p:nvSpPr>
          <p:spPr>
            <a:xfrm>
              <a:off x="234130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
            <p:cNvSpPr/>
            <p:nvPr/>
          </p:nvSpPr>
          <p:spPr>
            <a:xfrm>
              <a:off x="234130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
            <p:cNvSpPr/>
            <p:nvPr/>
          </p:nvSpPr>
          <p:spPr>
            <a:xfrm>
              <a:off x="234130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
            <p:cNvSpPr/>
            <p:nvPr/>
          </p:nvSpPr>
          <p:spPr>
            <a:xfrm>
              <a:off x="234130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
            <p:cNvSpPr/>
            <p:nvPr/>
          </p:nvSpPr>
          <p:spPr>
            <a:xfrm>
              <a:off x="234130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
            <p:cNvSpPr/>
            <p:nvPr/>
          </p:nvSpPr>
          <p:spPr>
            <a:xfrm>
              <a:off x="234130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
            <p:cNvSpPr/>
            <p:nvPr/>
          </p:nvSpPr>
          <p:spPr>
            <a:xfrm>
              <a:off x="234130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
            <p:cNvSpPr/>
            <p:nvPr/>
          </p:nvSpPr>
          <p:spPr>
            <a:xfrm>
              <a:off x="234130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
            <p:cNvSpPr/>
            <p:nvPr/>
          </p:nvSpPr>
          <p:spPr>
            <a:xfrm>
              <a:off x="234130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
            <p:cNvSpPr/>
            <p:nvPr/>
          </p:nvSpPr>
          <p:spPr>
            <a:xfrm>
              <a:off x="234130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
            <p:cNvSpPr/>
            <p:nvPr/>
          </p:nvSpPr>
          <p:spPr>
            <a:xfrm>
              <a:off x="234130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
            <p:cNvSpPr/>
            <p:nvPr/>
          </p:nvSpPr>
          <p:spPr>
            <a:xfrm>
              <a:off x="234130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
            <p:cNvSpPr/>
            <p:nvPr/>
          </p:nvSpPr>
          <p:spPr>
            <a:xfrm>
              <a:off x="234130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
            <p:cNvSpPr/>
            <p:nvPr/>
          </p:nvSpPr>
          <p:spPr>
            <a:xfrm>
              <a:off x="234130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
            <p:cNvSpPr/>
            <p:nvPr/>
          </p:nvSpPr>
          <p:spPr>
            <a:xfrm>
              <a:off x="234130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
            <p:cNvSpPr/>
            <p:nvPr/>
          </p:nvSpPr>
          <p:spPr>
            <a:xfrm>
              <a:off x="234130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
            <p:cNvSpPr/>
            <p:nvPr/>
          </p:nvSpPr>
          <p:spPr>
            <a:xfrm>
              <a:off x="234130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
            <p:cNvSpPr/>
            <p:nvPr/>
          </p:nvSpPr>
          <p:spPr>
            <a:xfrm>
              <a:off x="234130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
            <p:cNvSpPr/>
            <p:nvPr/>
          </p:nvSpPr>
          <p:spPr>
            <a:xfrm>
              <a:off x="249180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
            <p:cNvSpPr/>
            <p:nvPr/>
          </p:nvSpPr>
          <p:spPr>
            <a:xfrm>
              <a:off x="24918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
            <p:cNvSpPr/>
            <p:nvPr/>
          </p:nvSpPr>
          <p:spPr>
            <a:xfrm>
              <a:off x="249180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
            <p:cNvSpPr/>
            <p:nvPr/>
          </p:nvSpPr>
          <p:spPr>
            <a:xfrm>
              <a:off x="249180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
            <p:cNvSpPr/>
            <p:nvPr/>
          </p:nvSpPr>
          <p:spPr>
            <a:xfrm>
              <a:off x="249180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
            <p:cNvSpPr/>
            <p:nvPr/>
          </p:nvSpPr>
          <p:spPr>
            <a:xfrm>
              <a:off x="249180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
            <p:cNvSpPr/>
            <p:nvPr/>
          </p:nvSpPr>
          <p:spPr>
            <a:xfrm>
              <a:off x="249180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
            <p:cNvSpPr/>
            <p:nvPr/>
          </p:nvSpPr>
          <p:spPr>
            <a:xfrm>
              <a:off x="249180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
            <p:cNvSpPr/>
            <p:nvPr/>
          </p:nvSpPr>
          <p:spPr>
            <a:xfrm>
              <a:off x="249180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
            <p:cNvSpPr/>
            <p:nvPr/>
          </p:nvSpPr>
          <p:spPr>
            <a:xfrm>
              <a:off x="249180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
            <p:cNvSpPr/>
            <p:nvPr/>
          </p:nvSpPr>
          <p:spPr>
            <a:xfrm>
              <a:off x="249180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
            <p:cNvSpPr/>
            <p:nvPr/>
          </p:nvSpPr>
          <p:spPr>
            <a:xfrm>
              <a:off x="24918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
            <p:cNvSpPr/>
            <p:nvPr/>
          </p:nvSpPr>
          <p:spPr>
            <a:xfrm>
              <a:off x="249180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
            <p:cNvSpPr/>
            <p:nvPr/>
          </p:nvSpPr>
          <p:spPr>
            <a:xfrm>
              <a:off x="249180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
            <p:cNvSpPr/>
            <p:nvPr/>
          </p:nvSpPr>
          <p:spPr>
            <a:xfrm>
              <a:off x="249180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
            <p:cNvSpPr/>
            <p:nvPr/>
          </p:nvSpPr>
          <p:spPr>
            <a:xfrm>
              <a:off x="249180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4"/>
            <p:cNvSpPr/>
            <p:nvPr/>
          </p:nvSpPr>
          <p:spPr>
            <a:xfrm>
              <a:off x="249180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
            <p:cNvSpPr/>
            <p:nvPr/>
          </p:nvSpPr>
          <p:spPr>
            <a:xfrm>
              <a:off x="249180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
            <p:cNvSpPr/>
            <p:nvPr/>
          </p:nvSpPr>
          <p:spPr>
            <a:xfrm>
              <a:off x="249180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
            <p:cNvSpPr/>
            <p:nvPr/>
          </p:nvSpPr>
          <p:spPr>
            <a:xfrm>
              <a:off x="249180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
            <p:cNvSpPr/>
            <p:nvPr/>
          </p:nvSpPr>
          <p:spPr>
            <a:xfrm>
              <a:off x="249180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4"/>
            <p:cNvSpPr/>
            <p:nvPr/>
          </p:nvSpPr>
          <p:spPr>
            <a:xfrm>
              <a:off x="249180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4"/>
            <p:cNvSpPr/>
            <p:nvPr/>
          </p:nvSpPr>
          <p:spPr>
            <a:xfrm>
              <a:off x="249180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
            <p:cNvSpPr/>
            <p:nvPr/>
          </p:nvSpPr>
          <p:spPr>
            <a:xfrm>
              <a:off x="249180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4"/>
            <p:cNvSpPr/>
            <p:nvPr/>
          </p:nvSpPr>
          <p:spPr>
            <a:xfrm>
              <a:off x="249180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4"/>
            <p:cNvSpPr/>
            <p:nvPr/>
          </p:nvSpPr>
          <p:spPr>
            <a:xfrm>
              <a:off x="264232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
            <p:cNvSpPr/>
            <p:nvPr/>
          </p:nvSpPr>
          <p:spPr>
            <a:xfrm>
              <a:off x="264232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
            <p:cNvSpPr/>
            <p:nvPr/>
          </p:nvSpPr>
          <p:spPr>
            <a:xfrm>
              <a:off x="264232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
            <p:cNvSpPr/>
            <p:nvPr/>
          </p:nvSpPr>
          <p:spPr>
            <a:xfrm>
              <a:off x="26423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
            <p:cNvSpPr/>
            <p:nvPr/>
          </p:nvSpPr>
          <p:spPr>
            <a:xfrm>
              <a:off x="264232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
            <p:cNvSpPr/>
            <p:nvPr/>
          </p:nvSpPr>
          <p:spPr>
            <a:xfrm>
              <a:off x="26423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4"/>
            <p:cNvSpPr/>
            <p:nvPr/>
          </p:nvSpPr>
          <p:spPr>
            <a:xfrm>
              <a:off x="26423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4"/>
            <p:cNvSpPr/>
            <p:nvPr/>
          </p:nvSpPr>
          <p:spPr>
            <a:xfrm>
              <a:off x="264232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
            <p:cNvSpPr/>
            <p:nvPr/>
          </p:nvSpPr>
          <p:spPr>
            <a:xfrm>
              <a:off x="26423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
            <p:cNvSpPr/>
            <p:nvPr/>
          </p:nvSpPr>
          <p:spPr>
            <a:xfrm>
              <a:off x="264232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
            <p:cNvSpPr/>
            <p:nvPr/>
          </p:nvSpPr>
          <p:spPr>
            <a:xfrm>
              <a:off x="264232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
            <p:cNvSpPr/>
            <p:nvPr/>
          </p:nvSpPr>
          <p:spPr>
            <a:xfrm>
              <a:off x="264232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
            <p:cNvSpPr/>
            <p:nvPr/>
          </p:nvSpPr>
          <p:spPr>
            <a:xfrm>
              <a:off x="264232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
            <p:cNvSpPr/>
            <p:nvPr/>
          </p:nvSpPr>
          <p:spPr>
            <a:xfrm>
              <a:off x="264232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
            <p:cNvSpPr/>
            <p:nvPr/>
          </p:nvSpPr>
          <p:spPr>
            <a:xfrm>
              <a:off x="264232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
            <p:cNvSpPr/>
            <p:nvPr/>
          </p:nvSpPr>
          <p:spPr>
            <a:xfrm>
              <a:off x="264232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
            <p:cNvSpPr/>
            <p:nvPr/>
          </p:nvSpPr>
          <p:spPr>
            <a:xfrm>
              <a:off x="26423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
            <p:cNvSpPr/>
            <p:nvPr/>
          </p:nvSpPr>
          <p:spPr>
            <a:xfrm>
              <a:off x="264232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
            <p:cNvSpPr/>
            <p:nvPr/>
          </p:nvSpPr>
          <p:spPr>
            <a:xfrm>
              <a:off x="264232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4"/>
            <p:cNvSpPr/>
            <p:nvPr/>
          </p:nvSpPr>
          <p:spPr>
            <a:xfrm>
              <a:off x="26423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
            <p:cNvSpPr/>
            <p:nvPr/>
          </p:nvSpPr>
          <p:spPr>
            <a:xfrm>
              <a:off x="2792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4"/>
            <p:cNvSpPr/>
            <p:nvPr/>
          </p:nvSpPr>
          <p:spPr>
            <a:xfrm>
              <a:off x="2792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4"/>
            <p:cNvSpPr/>
            <p:nvPr/>
          </p:nvSpPr>
          <p:spPr>
            <a:xfrm>
              <a:off x="2792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
            <p:cNvSpPr/>
            <p:nvPr/>
          </p:nvSpPr>
          <p:spPr>
            <a:xfrm>
              <a:off x="2792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4"/>
            <p:cNvSpPr/>
            <p:nvPr/>
          </p:nvSpPr>
          <p:spPr>
            <a:xfrm>
              <a:off x="2792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4"/>
            <p:cNvSpPr/>
            <p:nvPr/>
          </p:nvSpPr>
          <p:spPr>
            <a:xfrm>
              <a:off x="2792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
            <p:cNvSpPr/>
            <p:nvPr/>
          </p:nvSpPr>
          <p:spPr>
            <a:xfrm>
              <a:off x="2792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4"/>
            <p:cNvSpPr/>
            <p:nvPr/>
          </p:nvSpPr>
          <p:spPr>
            <a:xfrm>
              <a:off x="2792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4"/>
            <p:cNvSpPr/>
            <p:nvPr/>
          </p:nvSpPr>
          <p:spPr>
            <a:xfrm>
              <a:off x="2792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
            <p:cNvSpPr/>
            <p:nvPr/>
          </p:nvSpPr>
          <p:spPr>
            <a:xfrm>
              <a:off x="2792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4"/>
            <p:cNvSpPr/>
            <p:nvPr/>
          </p:nvSpPr>
          <p:spPr>
            <a:xfrm>
              <a:off x="2792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4"/>
            <p:cNvSpPr/>
            <p:nvPr/>
          </p:nvSpPr>
          <p:spPr>
            <a:xfrm>
              <a:off x="2792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
            <p:cNvSpPr/>
            <p:nvPr/>
          </p:nvSpPr>
          <p:spPr>
            <a:xfrm>
              <a:off x="2792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
            <p:cNvSpPr/>
            <p:nvPr/>
          </p:nvSpPr>
          <p:spPr>
            <a:xfrm>
              <a:off x="2792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4"/>
            <p:cNvSpPr/>
            <p:nvPr/>
          </p:nvSpPr>
          <p:spPr>
            <a:xfrm>
              <a:off x="2792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
            <p:cNvSpPr/>
            <p:nvPr/>
          </p:nvSpPr>
          <p:spPr>
            <a:xfrm>
              <a:off x="2792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
            <p:cNvSpPr/>
            <p:nvPr/>
          </p:nvSpPr>
          <p:spPr>
            <a:xfrm>
              <a:off x="2792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4"/>
            <p:cNvSpPr/>
            <p:nvPr/>
          </p:nvSpPr>
          <p:spPr>
            <a:xfrm>
              <a:off x="2792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
            <p:cNvSpPr/>
            <p:nvPr/>
          </p:nvSpPr>
          <p:spPr>
            <a:xfrm>
              <a:off x="294332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4"/>
            <p:cNvSpPr/>
            <p:nvPr/>
          </p:nvSpPr>
          <p:spPr>
            <a:xfrm>
              <a:off x="294332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4"/>
            <p:cNvSpPr/>
            <p:nvPr/>
          </p:nvSpPr>
          <p:spPr>
            <a:xfrm>
              <a:off x="294332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
            <p:cNvSpPr/>
            <p:nvPr/>
          </p:nvSpPr>
          <p:spPr>
            <a:xfrm>
              <a:off x="294332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
            <p:cNvSpPr/>
            <p:nvPr/>
          </p:nvSpPr>
          <p:spPr>
            <a:xfrm>
              <a:off x="294332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4"/>
            <p:cNvSpPr/>
            <p:nvPr/>
          </p:nvSpPr>
          <p:spPr>
            <a:xfrm>
              <a:off x="294332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4"/>
            <p:cNvSpPr/>
            <p:nvPr/>
          </p:nvSpPr>
          <p:spPr>
            <a:xfrm>
              <a:off x="294332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
            <p:cNvSpPr/>
            <p:nvPr/>
          </p:nvSpPr>
          <p:spPr>
            <a:xfrm>
              <a:off x="294332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
            <p:cNvSpPr/>
            <p:nvPr/>
          </p:nvSpPr>
          <p:spPr>
            <a:xfrm>
              <a:off x="294332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
            <p:cNvSpPr/>
            <p:nvPr/>
          </p:nvSpPr>
          <p:spPr>
            <a:xfrm>
              <a:off x="294332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
            <p:cNvSpPr/>
            <p:nvPr/>
          </p:nvSpPr>
          <p:spPr>
            <a:xfrm>
              <a:off x="294332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
            <p:cNvSpPr/>
            <p:nvPr/>
          </p:nvSpPr>
          <p:spPr>
            <a:xfrm>
              <a:off x="294332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
            <p:cNvSpPr/>
            <p:nvPr/>
          </p:nvSpPr>
          <p:spPr>
            <a:xfrm>
              <a:off x="294332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4"/>
            <p:cNvSpPr/>
            <p:nvPr/>
          </p:nvSpPr>
          <p:spPr>
            <a:xfrm>
              <a:off x="294332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
            <p:cNvSpPr/>
            <p:nvPr/>
          </p:nvSpPr>
          <p:spPr>
            <a:xfrm>
              <a:off x="294332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
            <p:cNvSpPr/>
            <p:nvPr/>
          </p:nvSpPr>
          <p:spPr>
            <a:xfrm>
              <a:off x="294332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
            <p:cNvSpPr/>
            <p:nvPr/>
          </p:nvSpPr>
          <p:spPr>
            <a:xfrm>
              <a:off x="294332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
            <p:cNvSpPr/>
            <p:nvPr/>
          </p:nvSpPr>
          <p:spPr>
            <a:xfrm>
              <a:off x="294332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
            <p:cNvSpPr/>
            <p:nvPr/>
          </p:nvSpPr>
          <p:spPr>
            <a:xfrm>
              <a:off x="3093850"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
            <p:cNvSpPr/>
            <p:nvPr/>
          </p:nvSpPr>
          <p:spPr>
            <a:xfrm>
              <a:off x="3093850"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
            <p:cNvSpPr/>
            <p:nvPr/>
          </p:nvSpPr>
          <p:spPr>
            <a:xfrm>
              <a:off x="3093850"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
            <p:cNvSpPr/>
            <p:nvPr/>
          </p:nvSpPr>
          <p:spPr>
            <a:xfrm>
              <a:off x="3093850"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
            <p:cNvSpPr/>
            <p:nvPr/>
          </p:nvSpPr>
          <p:spPr>
            <a:xfrm>
              <a:off x="3093850"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
            <p:cNvSpPr/>
            <p:nvPr/>
          </p:nvSpPr>
          <p:spPr>
            <a:xfrm>
              <a:off x="3093850"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
            <p:cNvSpPr/>
            <p:nvPr/>
          </p:nvSpPr>
          <p:spPr>
            <a:xfrm>
              <a:off x="3093850"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
            <p:cNvSpPr/>
            <p:nvPr/>
          </p:nvSpPr>
          <p:spPr>
            <a:xfrm>
              <a:off x="309385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4"/>
            <p:cNvSpPr/>
            <p:nvPr/>
          </p:nvSpPr>
          <p:spPr>
            <a:xfrm>
              <a:off x="3093850"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4"/>
            <p:cNvSpPr/>
            <p:nvPr/>
          </p:nvSpPr>
          <p:spPr>
            <a:xfrm>
              <a:off x="324435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
            <p:cNvSpPr/>
            <p:nvPr/>
          </p:nvSpPr>
          <p:spPr>
            <a:xfrm>
              <a:off x="32443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
            <p:cNvSpPr/>
            <p:nvPr/>
          </p:nvSpPr>
          <p:spPr>
            <a:xfrm>
              <a:off x="324435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
            <p:cNvSpPr/>
            <p:nvPr/>
          </p:nvSpPr>
          <p:spPr>
            <a:xfrm>
              <a:off x="324435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
            <p:cNvSpPr/>
            <p:nvPr/>
          </p:nvSpPr>
          <p:spPr>
            <a:xfrm>
              <a:off x="32443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
            <p:cNvSpPr/>
            <p:nvPr/>
          </p:nvSpPr>
          <p:spPr>
            <a:xfrm>
              <a:off x="324435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
            <p:cNvSpPr/>
            <p:nvPr/>
          </p:nvSpPr>
          <p:spPr>
            <a:xfrm>
              <a:off x="324435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
            <p:cNvSpPr/>
            <p:nvPr/>
          </p:nvSpPr>
          <p:spPr>
            <a:xfrm>
              <a:off x="324435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
            <p:cNvSpPr/>
            <p:nvPr/>
          </p:nvSpPr>
          <p:spPr>
            <a:xfrm>
              <a:off x="33948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
            <p:cNvSpPr/>
            <p:nvPr/>
          </p:nvSpPr>
          <p:spPr>
            <a:xfrm>
              <a:off x="33948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
            <p:cNvSpPr/>
            <p:nvPr/>
          </p:nvSpPr>
          <p:spPr>
            <a:xfrm>
              <a:off x="33948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
            <p:cNvSpPr/>
            <p:nvPr/>
          </p:nvSpPr>
          <p:spPr>
            <a:xfrm>
              <a:off x="33948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
            <p:cNvSpPr/>
            <p:nvPr/>
          </p:nvSpPr>
          <p:spPr>
            <a:xfrm>
              <a:off x="33948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
            <p:cNvSpPr/>
            <p:nvPr/>
          </p:nvSpPr>
          <p:spPr>
            <a:xfrm>
              <a:off x="33948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
            <p:cNvSpPr/>
            <p:nvPr/>
          </p:nvSpPr>
          <p:spPr>
            <a:xfrm>
              <a:off x="35453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
            <p:cNvSpPr/>
            <p:nvPr/>
          </p:nvSpPr>
          <p:spPr>
            <a:xfrm>
              <a:off x="35453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
            <p:cNvSpPr/>
            <p:nvPr/>
          </p:nvSpPr>
          <p:spPr>
            <a:xfrm>
              <a:off x="35453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4"/>
          <p:cNvGrpSpPr/>
          <p:nvPr/>
        </p:nvGrpSpPr>
        <p:grpSpPr>
          <a:xfrm rot="10800000">
            <a:off x="6367294" y="28698"/>
            <a:ext cx="2309820" cy="5086302"/>
            <a:chOff x="1287725" y="238125"/>
            <a:chExt cx="2379050" cy="5238750"/>
          </a:xfrm>
        </p:grpSpPr>
        <p:sp>
          <p:nvSpPr>
            <p:cNvPr id="1460" name="Google Shape;1460;p4"/>
            <p:cNvSpPr/>
            <p:nvPr/>
          </p:nvSpPr>
          <p:spPr>
            <a:xfrm>
              <a:off x="128772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
            <p:cNvSpPr/>
            <p:nvPr/>
          </p:nvSpPr>
          <p:spPr>
            <a:xfrm>
              <a:off x="12877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
            <p:cNvSpPr/>
            <p:nvPr/>
          </p:nvSpPr>
          <p:spPr>
            <a:xfrm>
              <a:off x="128772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
            <p:cNvSpPr/>
            <p:nvPr/>
          </p:nvSpPr>
          <p:spPr>
            <a:xfrm>
              <a:off x="128772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
            <p:cNvSpPr/>
            <p:nvPr/>
          </p:nvSpPr>
          <p:spPr>
            <a:xfrm>
              <a:off x="128772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
            <p:cNvSpPr/>
            <p:nvPr/>
          </p:nvSpPr>
          <p:spPr>
            <a:xfrm>
              <a:off x="128772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
            <p:cNvSpPr/>
            <p:nvPr/>
          </p:nvSpPr>
          <p:spPr>
            <a:xfrm>
              <a:off x="128772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
            <p:cNvSpPr/>
            <p:nvPr/>
          </p:nvSpPr>
          <p:spPr>
            <a:xfrm>
              <a:off x="128772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
            <p:cNvSpPr/>
            <p:nvPr/>
          </p:nvSpPr>
          <p:spPr>
            <a:xfrm>
              <a:off x="128772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
            <p:cNvSpPr/>
            <p:nvPr/>
          </p:nvSpPr>
          <p:spPr>
            <a:xfrm>
              <a:off x="12877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
            <p:cNvSpPr/>
            <p:nvPr/>
          </p:nvSpPr>
          <p:spPr>
            <a:xfrm>
              <a:off x="128772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
            <p:cNvSpPr/>
            <p:nvPr/>
          </p:nvSpPr>
          <p:spPr>
            <a:xfrm>
              <a:off x="128772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
            <p:cNvSpPr/>
            <p:nvPr/>
          </p:nvSpPr>
          <p:spPr>
            <a:xfrm>
              <a:off x="128772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
            <p:cNvSpPr/>
            <p:nvPr/>
          </p:nvSpPr>
          <p:spPr>
            <a:xfrm>
              <a:off x="128772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
            <p:cNvSpPr/>
            <p:nvPr/>
          </p:nvSpPr>
          <p:spPr>
            <a:xfrm>
              <a:off x="128772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
            <p:cNvSpPr/>
            <p:nvPr/>
          </p:nvSpPr>
          <p:spPr>
            <a:xfrm>
              <a:off x="14382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
            <p:cNvSpPr/>
            <p:nvPr/>
          </p:nvSpPr>
          <p:spPr>
            <a:xfrm>
              <a:off x="14382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
            <p:cNvSpPr/>
            <p:nvPr/>
          </p:nvSpPr>
          <p:spPr>
            <a:xfrm>
              <a:off x="14382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
            <p:cNvSpPr/>
            <p:nvPr/>
          </p:nvSpPr>
          <p:spPr>
            <a:xfrm>
              <a:off x="14382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
            <p:cNvSpPr/>
            <p:nvPr/>
          </p:nvSpPr>
          <p:spPr>
            <a:xfrm>
              <a:off x="15887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
            <p:cNvSpPr/>
            <p:nvPr/>
          </p:nvSpPr>
          <p:spPr>
            <a:xfrm>
              <a:off x="15887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
            <p:cNvSpPr/>
            <p:nvPr/>
          </p:nvSpPr>
          <p:spPr>
            <a:xfrm>
              <a:off x="15887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
            <p:cNvSpPr/>
            <p:nvPr/>
          </p:nvSpPr>
          <p:spPr>
            <a:xfrm>
              <a:off x="15887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
            <p:cNvSpPr/>
            <p:nvPr/>
          </p:nvSpPr>
          <p:spPr>
            <a:xfrm>
              <a:off x="15887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
            <p:cNvSpPr/>
            <p:nvPr/>
          </p:nvSpPr>
          <p:spPr>
            <a:xfrm>
              <a:off x="15887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
            <p:cNvSpPr/>
            <p:nvPr/>
          </p:nvSpPr>
          <p:spPr>
            <a:xfrm>
              <a:off x="15887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
            <p:cNvSpPr/>
            <p:nvPr/>
          </p:nvSpPr>
          <p:spPr>
            <a:xfrm>
              <a:off x="15887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4"/>
            <p:cNvSpPr/>
            <p:nvPr/>
          </p:nvSpPr>
          <p:spPr>
            <a:xfrm>
              <a:off x="15887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
            <p:cNvSpPr/>
            <p:nvPr/>
          </p:nvSpPr>
          <p:spPr>
            <a:xfrm>
              <a:off x="15887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
            <p:cNvSpPr/>
            <p:nvPr/>
          </p:nvSpPr>
          <p:spPr>
            <a:xfrm>
              <a:off x="17392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
            <p:cNvSpPr/>
            <p:nvPr/>
          </p:nvSpPr>
          <p:spPr>
            <a:xfrm>
              <a:off x="17392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
            <p:cNvSpPr/>
            <p:nvPr/>
          </p:nvSpPr>
          <p:spPr>
            <a:xfrm>
              <a:off x="17392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
            <p:cNvSpPr/>
            <p:nvPr/>
          </p:nvSpPr>
          <p:spPr>
            <a:xfrm>
              <a:off x="17392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
            <p:cNvSpPr/>
            <p:nvPr/>
          </p:nvSpPr>
          <p:spPr>
            <a:xfrm>
              <a:off x="17392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
            <p:cNvSpPr/>
            <p:nvPr/>
          </p:nvSpPr>
          <p:spPr>
            <a:xfrm>
              <a:off x="17392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
            <p:cNvSpPr/>
            <p:nvPr/>
          </p:nvSpPr>
          <p:spPr>
            <a:xfrm>
              <a:off x="17392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
            <p:cNvSpPr/>
            <p:nvPr/>
          </p:nvSpPr>
          <p:spPr>
            <a:xfrm>
              <a:off x="17392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
            <p:cNvSpPr/>
            <p:nvPr/>
          </p:nvSpPr>
          <p:spPr>
            <a:xfrm>
              <a:off x="17392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
            <p:cNvSpPr/>
            <p:nvPr/>
          </p:nvSpPr>
          <p:spPr>
            <a:xfrm>
              <a:off x="17392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
            <p:cNvSpPr/>
            <p:nvPr/>
          </p:nvSpPr>
          <p:spPr>
            <a:xfrm>
              <a:off x="17392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
            <p:cNvSpPr/>
            <p:nvPr/>
          </p:nvSpPr>
          <p:spPr>
            <a:xfrm>
              <a:off x="17392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
            <p:cNvSpPr/>
            <p:nvPr/>
          </p:nvSpPr>
          <p:spPr>
            <a:xfrm>
              <a:off x="17392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
            <p:cNvSpPr/>
            <p:nvPr/>
          </p:nvSpPr>
          <p:spPr>
            <a:xfrm>
              <a:off x="17392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
            <p:cNvSpPr/>
            <p:nvPr/>
          </p:nvSpPr>
          <p:spPr>
            <a:xfrm>
              <a:off x="17392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
            <p:cNvSpPr/>
            <p:nvPr/>
          </p:nvSpPr>
          <p:spPr>
            <a:xfrm>
              <a:off x="17392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
            <p:cNvSpPr/>
            <p:nvPr/>
          </p:nvSpPr>
          <p:spPr>
            <a:xfrm>
              <a:off x="17392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
            <p:cNvSpPr/>
            <p:nvPr/>
          </p:nvSpPr>
          <p:spPr>
            <a:xfrm>
              <a:off x="188975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
            <p:cNvSpPr/>
            <p:nvPr/>
          </p:nvSpPr>
          <p:spPr>
            <a:xfrm>
              <a:off x="188975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
            <p:cNvSpPr/>
            <p:nvPr/>
          </p:nvSpPr>
          <p:spPr>
            <a:xfrm>
              <a:off x="188975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
            <p:cNvSpPr/>
            <p:nvPr/>
          </p:nvSpPr>
          <p:spPr>
            <a:xfrm>
              <a:off x="188975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
            <p:cNvSpPr/>
            <p:nvPr/>
          </p:nvSpPr>
          <p:spPr>
            <a:xfrm>
              <a:off x="188975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
            <p:cNvSpPr/>
            <p:nvPr/>
          </p:nvSpPr>
          <p:spPr>
            <a:xfrm>
              <a:off x="188975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
            <p:cNvSpPr/>
            <p:nvPr/>
          </p:nvSpPr>
          <p:spPr>
            <a:xfrm>
              <a:off x="188975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
            <p:cNvSpPr/>
            <p:nvPr/>
          </p:nvSpPr>
          <p:spPr>
            <a:xfrm>
              <a:off x="188975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
            <p:cNvSpPr/>
            <p:nvPr/>
          </p:nvSpPr>
          <p:spPr>
            <a:xfrm>
              <a:off x="188975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
            <p:cNvSpPr/>
            <p:nvPr/>
          </p:nvSpPr>
          <p:spPr>
            <a:xfrm>
              <a:off x="188975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
            <p:cNvSpPr/>
            <p:nvPr/>
          </p:nvSpPr>
          <p:spPr>
            <a:xfrm>
              <a:off x="188975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
            <p:cNvSpPr/>
            <p:nvPr/>
          </p:nvSpPr>
          <p:spPr>
            <a:xfrm>
              <a:off x="204027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
            <p:cNvSpPr/>
            <p:nvPr/>
          </p:nvSpPr>
          <p:spPr>
            <a:xfrm>
              <a:off x="204027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
            <p:cNvSpPr/>
            <p:nvPr/>
          </p:nvSpPr>
          <p:spPr>
            <a:xfrm>
              <a:off x="204027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
            <p:cNvSpPr/>
            <p:nvPr/>
          </p:nvSpPr>
          <p:spPr>
            <a:xfrm>
              <a:off x="204027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
            <p:cNvSpPr/>
            <p:nvPr/>
          </p:nvSpPr>
          <p:spPr>
            <a:xfrm>
              <a:off x="204027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
            <p:cNvSpPr/>
            <p:nvPr/>
          </p:nvSpPr>
          <p:spPr>
            <a:xfrm>
              <a:off x="204027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
            <p:cNvSpPr/>
            <p:nvPr/>
          </p:nvSpPr>
          <p:spPr>
            <a:xfrm>
              <a:off x="204027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
            <p:cNvSpPr/>
            <p:nvPr/>
          </p:nvSpPr>
          <p:spPr>
            <a:xfrm>
              <a:off x="204027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
            <p:cNvSpPr/>
            <p:nvPr/>
          </p:nvSpPr>
          <p:spPr>
            <a:xfrm>
              <a:off x="204027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
            <p:cNvSpPr/>
            <p:nvPr/>
          </p:nvSpPr>
          <p:spPr>
            <a:xfrm>
              <a:off x="204027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
            <p:cNvSpPr/>
            <p:nvPr/>
          </p:nvSpPr>
          <p:spPr>
            <a:xfrm>
              <a:off x="204027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
            <p:cNvSpPr/>
            <p:nvPr/>
          </p:nvSpPr>
          <p:spPr>
            <a:xfrm>
              <a:off x="204027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
            <p:cNvSpPr/>
            <p:nvPr/>
          </p:nvSpPr>
          <p:spPr>
            <a:xfrm>
              <a:off x="204027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
            <p:cNvSpPr/>
            <p:nvPr/>
          </p:nvSpPr>
          <p:spPr>
            <a:xfrm>
              <a:off x="21907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
            <p:cNvSpPr/>
            <p:nvPr/>
          </p:nvSpPr>
          <p:spPr>
            <a:xfrm>
              <a:off x="21907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
            <p:cNvSpPr/>
            <p:nvPr/>
          </p:nvSpPr>
          <p:spPr>
            <a:xfrm>
              <a:off x="21907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
            <p:cNvSpPr/>
            <p:nvPr/>
          </p:nvSpPr>
          <p:spPr>
            <a:xfrm>
              <a:off x="21907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
            <p:cNvSpPr/>
            <p:nvPr/>
          </p:nvSpPr>
          <p:spPr>
            <a:xfrm>
              <a:off x="21907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
            <p:cNvSpPr/>
            <p:nvPr/>
          </p:nvSpPr>
          <p:spPr>
            <a:xfrm>
              <a:off x="2190775"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
            <p:cNvSpPr/>
            <p:nvPr/>
          </p:nvSpPr>
          <p:spPr>
            <a:xfrm>
              <a:off x="21907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
            <p:cNvSpPr/>
            <p:nvPr/>
          </p:nvSpPr>
          <p:spPr>
            <a:xfrm>
              <a:off x="21907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
            <p:cNvSpPr/>
            <p:nvPr/>
          </p:nvSpPr>
          <p:spPr>
            <a:xfrm>
              <a:off x="2190775"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
            <p:cNvSpPr/>
            <p:nvPr/>
          </p:nvSpPr>
          <p:spPr>
            <a:xfrm>
              <a:off x="234130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
            <p:cNvSpPr/>
            <p:nvPr/>
          </p:nvSpPr>
          <p:spPr>
            <a:xfrm>
              <a:off x="234130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
            <p:cNvSpPr/>
            <p:nvPr/>
          </p:nvSpPr>
          <p:spPr>
            <a:xfrm>
              <a:off x="234130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
            <p:cNvSpPr/>
            <p:nvPr/>
          </p:nvSpPr>
          <p:spPr>
            <a:xfrm>
              <a:off x="234130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
            <p:cNvSpPr/>
            <p:nvPr/>
          </p:nvSpPr>
          <p:spPr>
            <a:xfrm>
              <a:off x="234130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
            <p:cNvSpPr/>
            <p:nvPr/>
          </p:nvSpPr>
          <p:spPr>
            <a:xfrm>
              <a:off x="234130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
            <p:cNvSpPr/>
            <p:nvPr/>
          </p:nvSpPr>
          <p:spPr>
            <a:xfrm>
              <a:off x="234130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
            <p:cNvSpPr/>
            <p:nvPr/>
          </p:nvSpPr>
          <p:spPr>
            <a:xfrm>
              <a:off x="234130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
            <p:cNvSpPr/>
            <p:nvPr/>
          </p:nvSpPr>
          <p:spPr>
            <a:xfrm>
              <a:off x="249180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
            <p:cNvSpPr/>
            <p:nvPr/>
          </p:nvSpPr>
          <p:spPr>
            <a:xfrm>
              <a:off x="249180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
            <p:cNvSpPr/>
            <p:nvPr/>
          </p:nvSpPr>
          <p:spPr>
            <a:xfrm>
              <a:off x="249180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
            <p:cNvSpPr/>
            <p:nvPr/>
          </p:nvSpPr>
          <p:spPr>
            <a:xfrm>
              <a:off x="249180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
            <p:cNvSpPr/>
            <p:nvPr/>
          </p:nvSpPr>
          <p:spPr>
            <a:xfrm>
              <a:off x="24918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
            <p:cNvSpPr/>
            <p:nvPr/>
          </p:nvSpPr>
          <p:spPr>
            <a:xfrm>
              <a:off x="264232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
            <p:cNvSpPr/>
            <p:nvPr/>
          </p:nvSpPr>
          <p:spPr>
            <a:xfrm>
              <a:off x="264232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
            <p:cNvSpPr/>
            <p:nvPr/>
          </p:nvSpPr>
          <p:spPr>
            <a:xfrm>
              <a:off x="264232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
            <p:cNvSpPr/>
            <p:nvPr/>
          </p:nvSpPr>
          <p:spPr>
            <a:xfrm>
              <a:off x="264232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
            <p:cNvSpPr/>
            <p:nvPr/>
          </p:nvSpPr>
          <p:spPr>
            <a:xfrm>
              <a:off x="264232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
            <p:cNvSpPr/>
            <p:nvPr/>
          </p:nvSpPr>
          <p:spPr>
            <a:xfrm>
              <a:off x="2792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
            <p:cNvSpPr/>
            <p:nvPr/>
          </p:nvSpPr>
          <p:spPr>
            <a:xfrm>
              <a:off x="294332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
            <p:cNvSpPr/>
            <p:nvPr/>
          </p:nvSpPr>
          <p:spPr>
            <a:xfrm>
              <a:off x="294332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
            <p:cNvSpPr/>
            <p:nvPr/>
          </p:nvSpPr>
          <p:spPr>
            <a:xfrm>
              <a:off x="3093850"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
            <p:cNvSpPr/>
            <p:nvPr/>
          </p:nvSpPr>
          <p:spPr>
            <a:xfrm>
              <a:off x="33948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
            <p:cNvSpPr/>
            <p:nvPr/>
          </p:nvSpPr>
          <p:spPr>
            <a:xfrm>
              <a:off x="35453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33360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accent6"/>
        </a:solidFill>
        <a:effectLst/>
      </p:bgPr>
    </p:bg>
    <p:spTree>
      <p:nvGrpSpPr>
        <p:cNvPr id="1" name="Shape 3506"/>
        <p:cNvGrpSpPr/>
        <p:nvPr/>
      </p:nvGrpSpPr>
      <p:grpSpPr>
        <a:xfrm>
          <a:off x="0" y="0"/>
          <a:ext cx="0" cy="0"/>
          <a:chOff x="0" y="0"/>
          <a:chExt cx="0" cy="0"/>
        </a:xfrm>
      </p:grpSpPr>
      <p:grpSp>
        <p:nvGrpSpPr>
          <p:cNvPr id="3507" name="Google Shape;3507;p12"/>
          <p:cNvGrpSpPr/>
          <p:nvPr/>
        </p:nvGrpSpPr>
        <p:grpSpPr>
          <a:xfrm>
            <a:off x="7828607" y="28698"/>
            <a:ext cx="1286904" cy="5086302"/>
            <a:chOff x="6367294" y="28698"/>
            <a:chExt cx="1286904" cy="5086302"/>
          </a:xfrm>
        </p:grpSpPr>
        <p:sp>
          <p:nvSpPr>
            <p:cNvPr id="3508" name="Google Shape;3508;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12"/>
          <p:cNvGrpSpPr/>
          <p:nvPr/>
        </p:nvGrpSpPr>
        <p:grpSpPr>
          <a:xfrm rot="10800000">
            <a:off x="28739" y="28698"/>
            <a:ext cx="1286904" cy="5086302"/>
            <a:chOff x="6367294" y="28698"/>
            <a:chExt cx="1286904" cy="5086302"/>
          </a:xfrm>
        </p:grpSpPr>
        <p:sp>
          <p:nvSpPr>
            <p:cNvPr id="3670" name="Google Shape;3670;p12"/>
            <p:cNvSpPr/>
            <p:nvPr/>
          </p:nvSpPr>
          <p:spPr>
            <a:xfrm rot="10800000">
              <a:off x="7536331" y="613204"/>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2"/>
            <p:cNvSpPr/>
            <p:nvPr/>
          </p:nvSpPr>
          <p:spPr>
            <a:xfrm rot="10800000">
              <a:off x="7244066"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2"/>
            <p:cNvSpPr/>
            <p:nvPr/>
          </p:nvSpPr>
          <p:spPr>
            <a:xfrm rot="10800000">
              <a:off x="7244066"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2"/>
            <p:cNvSpPr/>
            <p:nvPr/>
          </p:nvSpPr>
          <p:spPr>
            <a:xfrm rot="10800000">
              <a:off x="6659535"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2"/>
            <p:cNvSpPr/>
            <p:nvPr/>
          </p:nvSpPr>
          <p:spPr>
            <a:xfrm rot="10800000">
              <a:off x="7536331"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2"/>
            <p:cNvSpPr/>
            <p:nvPr/>
          </p:nvSpPr>
          <p:spPr>
            <a:xfrm rot="10800000">
              <a:off x="7536331"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2"/>
            <p:cNvSpPr/>
            <p:nvPr/>
          </p:nvSpPr>
          <p:spPr>
            <a:xfrm rot="10800000">
              <a:off x="7536331"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2"/>
            <p:cNvSpPr/>
            <p:nvPr/>
          </p:nvSpPr>
          <p:spPr>
            <a:xfrm rot="10800000">
              <a:off x="7536331"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2"/>
            <p:cNvSpPr/>
            <p:nvPr/>
          </p:nvSpPr>
          <p:spPr>
            <a:xfrm rot="10800000">
              <a:off x="7536331" y="3828096"/>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2"/>
            <p:cNvSpPr/>
            <p:nvPr/>
          </p:nvSpPr>
          <p:spPr>
            <a:xfrm rot="10800000">
              <a:off x="7536331"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2"/>
            <p:cNvSpPr/>
            <p:nvPr/>
          </p:nvSpPr>
          <p:spPr>
            <a:xfrm rot="10800000">
              <a:off x="7536331" y="3535831"/>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2"/>
            <p:cNvSpPr/>
            <p:nvPr/>
          </p:nvSpPr>
          <p:spPr>
            <a:xfrm rot="10800000">
              <a:off x="7536331"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2"/>
            <p:cNvSpPr/>
            <p:nvPr/>
          </p:nvSpPr>
          <p:spPr>
            <a:xfrm rot="10800000">
              <a:off x="7536331"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2"/>
            <p:cNvSpPr/>
            <p:nvPr/>
          </p:nvSpPr>
          <p:spPr>
            <a:xfrm rot="10800000">
              <a:off x="7536331"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2"/>
            <p:cNvSpPr/>
            <p:nvPr/>
          </p:nvSpPr>
          <p:spPr>
            <a:xfrm rot="10800000">
              <a:off x="7536331" y="2659036"/>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2"/>
            <p:cNvSpPr/>
            <p:nvPr/>
          </p:nvSpPr>
          <p:spPr>
            <a:xfrm rot="10800000">
              <a:off x="7536331"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2"/>
            <p:cNvSpPr/>
            <p:nvPr/>
          </p:nvSpPr>
          <p:spPr>
            <a:xfrm rot="10800000">
              <a:off x="7536331" y="2366770"/>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2"/>
            <p:cNvSpPr/>
            <p:nvPr/>
          </p:nvSpPr>
          <p:spPr>
            <a:xfrm rot="10800000">
              <a:off x="7536331"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2"/>
            <p:cNvSpPr/>
            <p:nvPr/>
          </p:nvSpPr>
          <p:spPr>
            <a:xfrm rot="10800000">
              <a:off x="7536331"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2"/>
            <p:cNvSpPr/>
            <p:nvPr/>
          </p:nvSpPr>
          <p:spPr>
            <a:xfrm rot="10800000">
              <a:off x="7536331"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2"/>
            <p:cNvSpPr/>
            <p:nvPr/>
          </p:nvSpPr>
          <p:spPr>
            <a:xfrm rot="10800000">
              <a:off x="7536331"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2"/>
            <p:cNvSpPr/>
            <p:nvPr/>
          </p:nvSpPr>
          <p:spPr>
            <a:xfrm rot="10800000">
              <a:off x="7536331"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2"/>
            <p:cNvSpPr/>
            <p:nvPr/>
          </p:nvSpPr>
          <p:spPr>
            <a:xfrm rot="10800000">
              <a:off x="7536331"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2"/>
            <p:cNvSpPr/>
            <p:nvPr/>
          </p:nvSpPr>
          <p:spPr>
            <a:xfrm rot="10800000">
              <a:off x="7536331"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2"/>
            <p:cNvSpPr/>
            <p:nvPr/>
          </p:nvSpPr>
          <p:spPr>
            <a:xfrm rot="10800000">
              <a:off x="7536331"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2"/>
            <p:cNvSpPr/>
            <p:nvPr/>
          </p:nvSpPr>
          <p:spPr>
            <a:xfrm rot="10800000">
              <a:off x="7536331"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2"/>
            <p:cNvSpPr/>
            <p:nvPr/>
          </p:nvSpPr>
          <p:spPr>
            <a:xfrm rot="10800000">
              <a:off x="7536331"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2"/>
            <p:cNvSpPr/>
            <p:nvPr/>
          </p:nvSpPr>
          <p:spPr>
            <a:xfrm rot="10800000">
              <a:off x="7536331"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2"/>
            <p:cNvSpPr/>
            <p:nvPr/>
          </p:nvSpPr>
          <p:spPr>
            <a:xfrm rot="10800000">
              <a:off x="7536331"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2"/>
            <p:cNvSpPr/>
            <p:nvPr/>
          </p:nvSpPr>
          <p:spPr>
            <a:xfrm rot="10800000">
              <a:off x="7536331" y="2869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2"/>
            <p:cNvSpPr/>
            <p:nvPr/>
          </p:nvSpPr>
          <p:spPr>
            <a:xfrm rot="10800000">
              <a:off x="7390210" y="4851012"/>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2"/>
            <p:cNvSpPr/>
            <p:nvPr/>
          </p:nvSpPr>
          <p:spPr>
            <a:xfrm rot="10800000">
              <a:off x="7390210"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2"/>
            <p:cNvSpPr/>
            <p:nvPr/>
          </p:nvSpPr>
          <p:spPr>
            <a:xfrm rot="10800000">
              <a:off x="7390210" y="4412627"/>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2"/>
            <p:cNvSpPr/>
            <p:nvPr/>
          </p:nvSpPr>
          <p:spPr>
            <a:xfrm rot="10800000">
              <a:off x="7390210"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2"/>
            <p:cNvSpPr/>
            <p:nvPr/>
          </p:nvSpPr>
          <p:spPr>
            <a:xfrm rot="10800000">
              <a:off x="7390210" y="412036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2"/>
            <p:cNvSpPr/>
            <p:nvPr/>
          </p:nvSpPr>
          <p:spPr>
            <a:xfrm rot="10800000">
              <a:off x="7390210"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2"/>
            <p:cNvSpPr/>
            <p:nvPr/>
          </p:nvSpPr>
          <p:spPr>
            <a:xfrm rot="10800000">
              <a:off x="7390210" y="3535831"/>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2"/>
            <p:cNvSpPr/>
            <p:nvPr/>
          </p:nvSpPr>
          <p:spPr>
            <a:xfrm rot="10800000">
              <a:off x="7390210" y="3389711"/>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2"/>
            <p:cNvSpPr/>
            <p:nvPr/>
          </p:nvSpPr>
          <p:spPr>
            <a:xfrm rot="10800000">
              <a:off x="7390210" y="3243566"/>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2"/>
            <p:cNvSpPr/>
            <p:nvPr/>
          </p:nvSpPr>
          <p:spPr>
            <a:xfrm rot="10800000">
              <a:off x="7390210"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2"/>
            <p:cNvSpPr/>
            <p:nvPr/>
          </p:nvSpPr>
          <p:spPr>
            <a:xfrm rot="10800000">
              <a:off x="7390210" y="2805180"/>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2"/>
            <p:cNvSpPr/>
            <p:nvPr/>
          </p:nvSpPr>
          <p:spPr>
            <a:xfrm rot="10800000">
              <a:off x="7390210"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2"/>
            <p:cNvSpPr/>
            <p:nvPr/>
          </p:nvSpPr>
          <p:spPr>
            <a:xfrm rot="10800000">
              <a:off x="7390210"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2"/>
            <p:cNvSpPr/>
            <p:nvPr/>
          </p:nvSpPr>
          <p:spPr>
            <a:xfrm rot="10800000">
              <a:off x="7390210"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2"/>
            <p:cNvSpPr/>
            <p:nvPr/>
          </p:nvSpPr>
          <p:spPr>
            <a:xfrm rot="10800000">
              <a:off x="7390210"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2"/>
            <p:cNvSpPr/>
            <p:nvPr/>
          </p:nvSpPr>
          <p:spPr>
            <a:xfrm rot="10800000">
              <a:off x="7390210" y="2074529"/>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2"/>
            <p:cNvSpPr/>
            <p:nvPr/>
          </p:nvSpPr>
          <p:spPr>
            <a:xfrm rot="10800000">
              <a:off x="7390210"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2"/>
            <p:cNvSpPr/>
            <p:nvPr/>
          </p:nvSpPr>
          <p:spPr>
            <a:xfrm rot="10800000">
              <a:off x="7390210"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2"/>
            <p:cNvSpPr/>
            <p:nvPr/>
          </p:nvSpPr>
          <p:spPr>
            <a:xfrm rot="10800000">
              <a:off x="7390210" y="1343854"/>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2"/>
            <p:cNvSpPr/>
            <p:nvPr/>
          </p:nvSpPr>
          <p:spPr>
            <a:xfrm rot="10800000">
              <a:off x="7390210"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2"/>
            <p:cNvSpPr/>
            <p:nvPr/>
          </p:nvSpPr>
          <p:spPr>
            <a:xfrm rot="10800000">
              <a:off x="7390210"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2"/>
            <p:cNvSpPr/>
            <p:nvPr/>
          </p:nvSpPr>
          <p:spPr>
            <a:xfrm rot="10800000">
              <a:off x="7390210" y="75934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2"/>
            <p:cNvSpPr/>
            <p:nvPr/>
          </p:nvSpPr>
          <p:spPr>
            <a:xfrm rot="10800000">
              <a:off x="7390210" y="613204"/>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2"/>
            <p:cNvSpPr/>
            <p:nvPr/>
          </p:nvSpPr>
          <p:spPr>
            <a:xfrm rot="10800000">
              <a:off x="7390210" y="320938"/>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2"/>
            <p:cNvSpPr/>
            <p:nvPr/>
          </p:nvSpPr>
          <p:spPr>
            <a:xfrm rot="10800000">
              <a:off x="7390210"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2"/>
            <p:cNvSpPr/>
            <p:nvPr/>
          </p:nvSpPr>
          <p:spPr>
            <a:xfrm rot="10800000">
              <a:off x="7244066" y="4704867"/>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2"/>
            <p:cNvSpPr/>
            <p:nvPr/>
          </p:nvSpPr>
          <p:spPr>
            <a:xfrm rot="10800000">
              <a:off x="7244066" y="4266482"/>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2"/>
            <p:cNvSpPr/>
            <p:nvPr/>
          </p:nvSpPr>
          <p:spPr>
            <a:xfrm rot="10800000">
              <a:off x="7244066"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2"/>
            <p:cNvSpPr/>
            <p:nvPr/>
          </p:nvSpPr>
          <p:spPr>
            <a:xfrm rot="10800000">
              <a:off x="7244066"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2"/>
            <p:cNvSpPr/>
            <p:nvPr/>
          </p:nvSpPr>
          <p:spPr>
            <a:xfrm rot="10800000">
              <a:off x="7244066" y="3681951"/>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2"/>
            <p:cNvSpPr/>
            <p:nvPr/>
          </p:nvSpPr>
          <p:spPr>
            <a:xfrm rot="10800000">
              <a:off x="7244066"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2"/>
            <p:cNvSpPr/>
            <p:nvPr/>
          </p:nvSpPr>
          <p:spPr>
            <a:xfrm rot="10800000">
              <a:off x="7244066"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2"/>
            <p:cNvSpPr/>
            <p:nvPr/>
          </p:nvSpPr>
          <p:spPr>
            <a:xfrm rot="10800000">
              <a:off x="7244066" y="3097445"/>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2"/>
            <p:cNvSpPr/>
            <p:nvPr/>
          </p:nvSpPr>
          <p:spPr>
            <a:xfrm rot="10800000">
              <a:off x="7244066"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2"/>
            <p:cNvSpPr/>
            <p:nvPr/>
          </p:nvSpPr>
          <p:spPr>
            <a:xfrm rot="10800000">
              <a:off x="7244066" y="2512915"/>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2"/>
            <p:cNvSpPr/>
            <p:nvPr/>
          </p:nvSpPr>
          <p:spPr>
            <a:xfrm rot="10800000">
              <a:off x="7244066" y="222065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2"/>
            <p:cNvSpPr/>
            <p:nvPr/>
          </p:nvSpPr>
          <p:spPr>
            <a:xfrm rot="10800000">
              <a:off x="7244066" y="1928385"/>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2"/>
            <p:cNvSpPr/>
            <p:nvPr/>
          </p:nvSpPr>
          <p:spPr>
            <a:xfrm rot="10800000">
              <a:off x="7244066" y="1782264"/>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2"/>
            <p:cNvSpPr/>
            <p:nvPr/>
          </p:nvSpPr>
          <p:spPr>
            <a:xfrm rot="10800000">
              <a:off x="7244066"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2"/>
            <p:cNvSpPr/>
            <p:nvPr/>
          </p:nvSpPr>
          <p:spPr>
            <a:xfrm rot="10800000">
              <a:off x="7244066" y="1197734"/>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2"/>
            <p:cNvSpPr/>
            <p:nvPr/>
          </p:nvSpPr>
          <p:spPr>
            <a:xfrm rot="10800000">
              <a:off x="7244066" y="105161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2"/>
            <p:cNvSpPr/>
            <p:nvPr/>
          </p:nvSpPr>
          <p:spPr>
            <a:xfrm rot="10800000">
              <a:off x="7244066"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2"/>
            <p:cNvSpPr/>
            <p:nvPr/>
          </p:nvSpPr>
          <p:spPr>
            <a:xfrm rot="10800000">
              <a:off x="7244066" y="759348"/>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2"/>
            <p:cNvSpPr/>
            <p:nvPr/>
          </p:nvSpPr>
          <p:spPr>
            <a:xfrm rot="10800000">
              <a:off x="7244066" y="467083"/>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2"/>
            <p:cNvSpPr/>
            <p:nvPr/>
          </p:nvSpPr>
          <p:spPr>
            <a:xfrm rot="10800000">
              <a:off x="7244066" y="320938"/>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2"/>
            <p:cNvSpPr/>
            <p:nvPr/>
          </p:nvSpPr>
          <p:spPr>
            <a:xfrm rot="10800000">
              <a:off x="7097945"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2"/>
            <p:cNvSpPr/>
            <p:nvPr/>
          </p:nvSpPr>
          <p:spPr>
            <a:xfrm rot="10800000">
              <a:off x="7097945"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2"/>
            <p:cNvSpPr/>
            <p:nvPr/>
          </p:nvSpPr>
          <p:spPr>
            <a:xfrm rot="10800000">
              <a:off x="7097945" y="4266482"/>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2"/>
            <p:cNvSpPr/>
            <p:nvPr/>
          </p:nvSpPr>
          <p:spPr>
            <a:xfrm rot="10800000">
              <a:off x="7097945" y="3828096"/>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2"/>
            <p:cNvSpPr/>
            <p:nvPr/>
          </p:nvSpPr>
          <p:spPr>
            <a:xfrm rot="10800000">
              <a:off x="7097945"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2"/>
            <p:cNvSpPr/>
            <p:nvPr/>
          </p:nvSpPr>
          <p:spPr>
            <a:xfrm rot="10800000">
              <a:off x="7097945"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2"/>
            <p:cNvSpPr/>
            <p:nvPr/>
          </p:nvSpPr>
          <p:spPr>
            <a:xfrm rot="10800000">
              <a:off x="7097945" y="2951301"/>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2"/>
            <p:cNvSpPr/>
            <p:nvPr/>
          </p:nvSpPr>
          <p:spPr>
            <a:xfrm rot="10800000">
              <a:off x="7097945"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2"/>
            <p:cNvSpPr/>
            <p:nvPr/>
          </p:nvSpPr>
          <p:spPr>
            <a:xfrm rot="10800000">
              <a:off x="7097945" y="2512915"/>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2"/>
            <p:cNvSpPr/>
            <p:nvPr/>
          </p:nvSpPr>
          <p:spPr>
            <a:xfrm rot="10800000">
              <a:off x="7097945" y="2366770"/>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2"/>
            <p:cNvSpPr/>
            <p:nvPr/>
          </p:nvSpPr>
          <p:spPr>
            <a:xfrm rot="10800000">
              <a:off x="7097945" y="222065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2"/>
            <p:cNvSpPr/>
            <p:nvPr/>
          </p:nvSpPr>
          <p:spPr>
            <a:xfrm rot="10800000">
              <a:off x="7097945" y="1782264"/>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2"/>
            <p:cNvSpPr/>
            <p:nvPr/>
          </p:nvSpPr>
          <p:spPr>
            <a:xfrm rot="10800000">
              <a:off x="7097945"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2"/>
            <p:cNvSpPr/>
            <p:nvPr/>
          </p:nvSpPr>
          <p:spPr>
            <a:xfrm rot="10800000">
              <a:off x="7097945" y="1489999"/>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2"/>
            <p:cNvSpPr/>
            <p:nvPr/>
          </p:nvSpPr>
          <p:spPr>
            <a:xfrm rot="10800000">
              <a:off x="7097945" y="1197734"/>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2"/>
            <p:cNvSpPr/>
            <p:nvPr/>
          </p:nvSpPr>
          <p:spPr>
            <a:xfrm rot="10800000">
              <a:off x="7097945"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2"/>
            <p:cNvSpPr/>
            <p:nvPr/>
          </p:nvSpPr>
          <p:spPr>
            <a:xfrm rot="10800000">
              <a:off x="7097945" y="174818"/>
              <a:ext cx="117867" cy="117867"/>
            </a:xfrm>
            <a:custGeom>
              <a:avLst/>
              <a:gdLst/>
              <a:ahLst/>
              <a:cxnLst/>
              <a:rect l="l" t="t" r="r" b="b"/>
              <a:pathLst>
                <a:path w="4856"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2"/>
            <p:cNvSpPr/>
            <p:nvPr/>
          </p:nvSpPr>
          <p:spPr>
            <a:xfrm rot="10800000">
              <a:off x="7097945" y="28698"/>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2"/>
            <p:cNvSpPr/>
            <p:nvPr/>
          </p:nvSpPr>
          <p:spPr>
            <a:xfrm rot="10800000">
              <a:off x="6951800"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2"/>
            <p:cNvSpPr/>
            <p:nvPr/>
          </p:nvSpPr>
          <p:spPr>
            <a:xfrm rot="10800000">
              <a:off x="6951800" y="4704867"/>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2"/>
            <p:cNvSpPr/>
            <p:nvPr/>
          </p:nvSpPr>
          <p:spPr>
            <a:xfrm rot="10800000">
              <a:off x="6951800" y="4266482"/>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2"/>
            <p:cNvSpPr/>
            <p:nvPr/>
          </p:nvSpPr>
          <p:spPr>
            <a:xfrm rot="10800000">
              <a:off x="6951800"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2"/>
            <p:cNvSpPr/>
            <p:nvPr/>
          </p:nvSpPr>
          <p:spPr>
            <a:xfrm rot="10800000">
              <a:off x="6951800" y="3681951"/>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2"/>
            <p:cNvSpPr/>
            <p:nvPr/>
          </p:nvSpPr>
          <p:spPr>
            <a:xfrm rot="10800000">
              <a:off x="6951800"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2"/>
            <p:cNvSpPr/>
            <p:nvPr/>
          </p:nvSpPr>
          <p:spPr>
            <a:xfrm rot="10800000">
              <a:off x="6951800" y="2951301"/>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2"/>
            <p:cNvSpPr/>
            <p:nvPr/>
          </p:nvSpPr>
          <p:spPr>
            <a:xfrm rot="10800000">
              <a:off x="6951800"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2"/>
            <p:cNvSpPr/>
            <p:nvPr/>
          </p:nvSpPr>
          <p:spPr>
            <a:xfrm rot="10800000">
              <a:off x="6951800" y="222065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2"/>
            <p:cNvSpPr/>
            <p:nvPr/>
          </p:nvSpPr>
          <p:spPr>
            <a:xfrm rot="10800000">
              <a:off x="6951800" y="2074529"/>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2"/>
            <p:cNvSpPr/>
            <p:nvPr/>
          </p:nvSpPr>
          <p:spPr>
            <a:xfrm rot="10800000">
              <a:off x="6951800" y="1782264"/>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2"/>
            <p:cNvSpPr/>
            <p:nvPr/>
          </p:nvSpPr>
          <p:spPr>
            <a:xfrm rot="10800000">
              <a:off x="6951800"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2"/>
            <p:cNvSpPr/>
            <p:nvPr/>
          </p:nvSpPr>
          <p:spPr>
            <a:xfrm rot="10800000">
              <a:off x="6951800" y="1489999"/>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2"/>
            <p:cNvSpPr/>
            <p:nvPr/>
          </p:nvSpPr>
          <p:spPr>
            <a:xfrm rot="10800000">
              <a:off x="6951800" y="1197734"/>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2"/>
            <p:cNvSpPr/>
            <p:nvPr/>
          </p:nvSpPr>
          <p:spPr>
            <a:xfrm rot="10800000">
              <a:off x="6951800" y="1051613"/>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2"/>
            <p:cNvSpPr/>
            <p:nvPr/>
          </p:nvSpPr>
          <p:spPr>
            <a:xfrm rot="10800000">
              <a:off x="6951800" y="613204"/>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2"/>
            <p:cNvSpPr/>
            <p:nvPr/>
          </p:nvSpPr>
          <p:spPr>
            <a:xfrm rot="10800000">
              <a:off x="6951800" y="320938"/>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2"/>
            <p:cNvSpPr/>
            <p:nvPr/>
          </p:nvSpPr>
          <p:spPr>
            <a:xfrm rot="10800000">
              <a:off x="6951800"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2"/>
            <p:cNvSpPr/>
            <p:nvPr/>
          </p:nvSpPr>
          <p:spPr>
            <a:xfrm rot="10800000">
              <a:off x="6805680" y="4997133"/>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2"/>
            <p:cNvSpPr/>
            <p:nvPr/>
          </p:nvSpPr>
          <p:spPr>
            <a:xfrm rot="10800000">
              <a:off x="6805680" y="4558747"/>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2"/>
            <p:cNvSpPr/>
            <p:nvPr/>
          </p:nvSpPr>
          <p:spPr>
            <a:xfrm rot="10800000">
              <a:off x="6805680" y="4120361"/>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2"/>
            <p:cNvSpPr/>
            <p:nvPr/>
          </p:nvSpPr>
          <p:spPr>
            <a:xfrm rot="10800000">
              <a:off x="6805680" y="3535831"/>
              <a:ext cx="117867" cy="117867"/>
            </a:xfrm>
            <a:custGeom>
              <a:avLst/>
              <a:gdLst/>
              <a:ahLst/>
              <a:cxnLst/>
              <a:rect l="l" t="t" r="r" b="b"/>
              <a:pathLst>
                <a:path w="4856" h="4856" extrusionOk="0">
                  <a:moveTo>
                    <a:pt x="0" y="0"/>
                  </a:moveTo>
                  <a:lnTo>
                    <a:pt x="0"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2"/>
            <p:cNvSpPr/>
            <p:nvPr/>
          </p:nvSpPr>
          <p:spPr>
            <a:xfrm rot="10800000">
              <a:off x="6805680" y="2951301"/>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2"/>
            <p:cNvSpPr/>
            <p:nvPr/>
          </p:nvSpPr>
          <p:spPr>
            <a:xfrm rot="10800000">
              <a:off x="6805680" y="2220650"/>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2"/>
            <p:cNvSpPr/>
            <p:nvPr/>
          </p:nvSpPr>
          <p:spPr>
            <a:xfrm rot="10800000">
              <a:off x="6805680" y="1051613"/>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2"/>
            <p:cNvSpPr/>
            <p:nvPr/>
          </p:nvSpPr>
          <p:spPr>
            <a:xfrm rot="10800000">
              <a:off x="6805680" y="905469"/>
              <a:ext cx="117867" cy="117867"/>
            </a:xfrm>
            <a:custGeom>
              <a:avLst/>
              <a:gdLst/>
              <a:ahLst/>
              <a:cxnLst/>
              <a:rect l="l" t="t" r="r" b="b"/>
              <a:pathLst>
                <a:path w="4856" h="4856" extrusionOk="0">
                  <a:moveTo>
                    <a:pt x="0" y="0"/>
                  </a:moveTo>
                  <a:lnTo>
                    <a:pt x="0"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2"/>
            <p:cNvSpPr/>
            <p:nvPr/>
          </p:nvSpPr>
          <p:spPr>
            <a:xfrm rot="10800000">
              <a:off x="6805680" y="28698"/>
              <a:ext cx="117867" cy="117867"/>
            </a:xfrm>
            <a:custGeom>
              <a:avLst/>
              <a:gdLst/>
              <a:ahLst/>
              <a:cxnLst/>
              <a:rect l="l" t="t" r="r" b="b"/>
              <a:pathLst>
                <a:path w="4856" h="4856"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2"/>
            <p:cNvSpPr/>
            <p:nvPr/>
          </p:nvSpPr>
          <p:spPr>
            <a:xfrm rot="10800000">
              <a:off x="6659535" y="4851012"/>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2"/>
            <p:cNvSpPr/>
            <p:nvPr/>
          </p:nvSpPr>
          <p:spPr>
            <a:xfrm rot="10800000">
              <a:off x="6659535" y="3974217"/>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2"/>
            <p:cNvSpPr/>
            <p:nvPr/>
          </p:nvSpPr>
          <p:spPr>
            <a:xfrm rot="10800000">
              <a:off x="6659535" y="3243566"/>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2"/>
            <p:cNvSpPr/>
            <p:nvPr/>
          </p:nvSpPr>
          <p:spPr>
            <a:xfrm rot="10800000">
              <a:off x="6659535" y="2512915"/>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2"/>
            <p:cNvSpPr/>
            <p:nvPr/>
          </p:nvSpPr>
          <p:spPr>
            <a:xfrm rot="10800000">
              <a:off x="6659535" y="1636120"/>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2"/>
            <p:cNvSpPr/>
            <p:nvPr/>
          </p:nvSpPr>
          <p:spPr>
            <a:xfrm rot="10800000">
              <a:off x="6659535" y="905469"/>
              <a:ext cx="117892" cy="117867"/>
            </a:xfrm>
            <a:custGeom>
              <a:avLst/>
              <a:gdLst/>
              <a:ahLst/>
              <a:cxnLst/>
              <a:rect l="l" t="t" r="r" b="b"/>
              <a:pathLst>
                <a:path w="4857"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2"/>
            <p:cNvSpPr/>
            <p:nvPr/>
          </p:nvSpPr>
          <p:spPr>
            <a:xfrm rot="10800000">
              <a:off x="6659535" y="759348"/>
              <a:ext cx="117892" cy="117867"/>
            </a:xfrm>
            <a:custGeom>
              <a:avLst/>
              <a:gdLst/>
              <a:ahLst/>
              <a:cxnLst/>
              <a:rect l="l" t="t" r="r" b="b"/>
              <a:pathLst>
                <a:path w="4857"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2"/>
            <p:cNvSpPr/>
            <p:nvPr/>
          </p:nvSpPr>
          <p:spPr>
            <a:xfrm rot="10800000">
              <a:off x="6659535" y="174818"/>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2"/>
            <p:cNvSpPr/>
            <p:nvPr/>
          </p:nvSpPr>
          <p:spPr>
            <a:xfrm rot="10800000">
              <a:off x="6513415"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2"/>
            <p:cNvSpPr/>
            <p:nvPr/>
          </p:nvSpPr>
          <p:spPr>
            <a:xfrm rot="10800000">
              <a:off x="6513415" y="397421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2"/>
            <p:cNvSpPr/>
            <p:nvPr/>
          </p:nvSpPr>
          <p:spPr>
            <a:xfrm rot="10800000">
              <a:off x="6513415"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2"/>
            <p:cNvSpPr/>
            <p:nvPr/>
          </p:nvSpPr>
          <p:spPr>
            <a:xfrm rot="10800000">
              <a:off x="6513415" y="1489999"/>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2"/>
            <p:cNvSpPr/>
            <p:nvPr/>
          </p:nvSpPr>
          <p:spPr>
            <a:xfrm rot="10800000">
              <a:off x="6513415" y="905469"/>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2"/>
            <p:cNvSpPr/>
            <p:nvPr/>
          </p:nvSpPr>
          <p:spPr>
            <a:xfrm rot="10800000">
              <a:off x="6513415" y="174818"/>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2"/>
            <p:cNvSpPr/>
            <p:nvPr/>
          </p:nvSpPr>
          <p:spPr>
            <a:xfrm rot="10800000">
              <a:off x="6367294" y="455874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2"/>
            <p:cNvSpPr/>
            <p:nvPr/>
          </p:nvSpPr>
          <p:spPr>
            <a:xfrm rot="10800000">
              <a:off x="6367294" y="3681951"/>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2"/>
            <p:cNvSpPr/>
            <p:nvPr/>
          </p:nvSpPr>
          <p:spPr>
            <a:xfrm rot="10800000">
              <a:off x="6367294" y="2659036"/>
              <a:ext cx="117867" cy="117892"/>
            </a:xfrm>
            <a:custGeom>
              <a:avLst/>
              <a:gdLst/>
              <a:ahLst/>
              <a:cxnLst/>
              <a:rect l="l" t="t" r="r" b="b"/>
              <a:pathLst>
                <a:path w="4856"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2"/>
            <p:cNvSpPr/>
            <p:nvPr/>
          </p:nvSpPr>
          <p:spPr>
            <a:xfrm rot="10800000">
              <a:off x="7536331"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2"/>
            <p:cNvSpPr/>
            <p:nvPr/>
          </p:nvSpPr>
          <p:spPr>
            <a:xfrm rot="10800000">
              <a:off x="7536331" y="4851012"/>
              <a:ext cx="117867" cy="117867"/>
            </a:xfrm>
            <a:custGeom>
              <a:avLst/>
              <a:gdLst/>
              <a:ahLst/>
              <a:cxnLst/>
              <a:rect l="l" t="t" r="r" b="b"/>
              <a:pathLst>
                <a:path w="4856" h="4856" extrusionOk="0">
                  <a:moveTo>
                    <a:pt x="0" y="0"/>
                  </a:moveTo>
                  <a:lnTo>
                    <a:pt x="0" y="4856"/>
                  </a:lnTo>
                  <a:lnTo>
                    <a:pt x="4855" y="4856"/>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2"/>
            <p:cNvSpPr/>
            <p:nvPr/>
          </p:nvSpPr>
          <p:spPr>
            <a:xfrm rot="10800000">
              <a:off x="7536331" y="4412627"/>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2"/>
            <p:cNvSpPr/>
            <p:nvPr/>
          </p:nvSpPr>
          <p:spPr>
            <a:xfrm rot="10800000">
              <a:off x="7536331" y="412036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2"/>
            <p:cNvSpPr/>
            <p:nvPr/>
          </p:nvSpPr>
          <p:spPr>
            <a:xfrm rot="10800000">
              <a:off x="7536331" y="3389711"/>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2"/>
            <p:cNvSpPr/>
            <p:nvPr/>
          </p:nvSpPr>
          <p:spPr>
            <a:xfrm rot="10800000">
              <a:off x="7536331" y="3243566"/>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2"/>
            <p:cNvSpPr/>
            <p:nvPr/>
          </p:nvSpPr>
          <p:spPr>
            <a:xfrm rot="10800000">
              <a:off x="7536331"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2"/>
            <p:cNvSpPr/>
            <p:nvPr/>
          </p:nvSpPr>
          <p:spPr>
            <a:xfrm rot="10800000">
              <a:off x="7536331" y="1343854"/>
              <a:ext cx="117867" cy="117892"/>
            </a:xfrm>
            <a:custGeom>
              <a:avLst/>
              <a:gdLst/>
              <a:ahLst/>
              <a:cxnLst/>
              <a:rect l="l" t="t" r="r" b="b"/>
              <a:pathLst>
                <a:path w="4856" h="4857"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2"/>
            <p:cNvSpPr/>
            <p:nvPr/>
          </p:nvSpPr>
          <p:spPr>
            <a:xfrm rot="10800000">
              <a:off x="7390210" y="4997133"/>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2"/>
            <p:cNvSpPr/>
            <p:nvPr/>
          </p:nvSpPr>
          <p:spPr>
            <a:xfrm rot="10800000">
              <a:off x="7390210" y="3974217"/>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2"/>
            <p:cNvSpPr/>
            <p:nvPr/>
          </p:nvSpPr>
          <p:spPr>
            <a:xfrm rot="10800000">
              <a:off x="7390210" y="3097445"/>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2"/>
            <p:cNvSpPr/>
            <p:nvPr/>
          </p:nvSpPr>
          <p:spPr>
            <a:xfrm rot="10800000">
              <a:off x="7390210" y="1636120"/>
              <a:ext cx="117867" cy="117867"/>
            </a:xfrm>
            <a:custGeom>
              <a:avLst/>
              <a:gdLst/>
              <a:ahLst/>
              <a:cxnLst/>
              <a:rect l="l" t="t" r="r" b="b"/>
              <a:pathLst>
                <a:path w="4856" h="4856" extrusionOk="0">
                  <a:moveTo>
                    <a:pt x="1" y="0"/>
                  </a:moveTo>
                  <a:lnTo>
                    <a:pt x="1" y="4855"/>
                  </a:lnTo>
                  <a:lnTo>
                    <a:pt x="4856" y="4855"/>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2"/>
            <p:cNvSpPr/>
            <p:nvPr/>
          </p:nvSpPr>
          <p:spPr>
            <a:xfrm rot="10800000">
              <a:off x="7390210"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2"/>
            <p:cNvSpPr/>
            <p:nvPr/>
          </p:nvSpPr>
          <p:spPr>
            <a:xfrm rot="10800000">
              <a:off x="7244066" y="4997133"/>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2"/>
            <p:cNvSpPr/>
            <p:nvPr/>
          </p:nvSpPr>
          <p:spPr>
            <a:xfrm rot="10800000">
              <a:off x="7244066" y="4558747"/>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2"/>
            <p:cNvSpPr/>
            <p:nvPr/>
          </p:nvSpPr>
          <p:spPr>
            <a:xfrm rot="10800000">
              <a:off x="7244066" y="2951301"/>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2"/>
            <p:cNvSpPr/>
            <p:nvPr/>
          </p:nvSpPr>
          <p:spPr>
            <a:xfrm rot="10800000">
              <a:off x="7244066" y="2074529"/>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2"/>
            <p:cNvSpPr/>
            <p:nvPr/>
          </p:nvSpPr>
          <p:spPr>
            <a:xfrm rot="10800000">
              <a:off x="7244066" y="1636120"/>
              <a:ext cx="117867" cy="117867"/>
            </a:xfrm>
            <a:custGeom>
              <a:avLst/>
              <a:gdLst/>
              <a:ahLst/>
              <a:cxnLst/>
              <a:rect l="l" t="t" r="r" b="b"/>
              <a:pathLst>
                <a:path w="4856" h="4856" extrusionOk="0">
                  <a:moveTo>
                    <a:pt x="0" y="0"/>
                  </a:moveTo>
                  <a:lnTo>
                    <a:pt x="0" y="4855"/>
                  </a:lnTo>
                  <a:lnTo>
                    <a:pt x="4855" y="4855"/>
                  </a:lnTo>
                  <a:lnTo>
                    <a:pt x="48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2"/>
            <p:cNvSpPr/>
            <p:nvPr/>
          </p:nvSpPr>
          <p:spPr>
            <a:xfrm rot="10800000">
              <a:off x="7097945" y="105161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2"/>
            <p:cNvSpPr/>
            <p:nvPr/>
          </p:nvSpPr>
          <p:spPr>
            <a:xfrm rot="10800000">
              <a:off x="6951800" y="3828096"/>
              <a:ext cx="117892" cy="117867"/>
            </a:xfrm>
            <a:custGeom>
              <a:avLst/>
              <a:gdLst/>
              <a:ahLst/>
              <a:cxnLst/>
              <a:rect l="l" t="t" r="r" b="b"/>
              <a:pathLst>
                <a:path w="4857" h="4856" extrusionOk="0">
                  <a:moveTo>
                    <a:pt x="1" y="0"/>
                  </a:moveTo>
                  <a:lnTo>
                    <a:pt x="1" y="4856"/>
                  </a:lnTo>
                  <a:lnTo>
                    <a:pt x="4856" y="4856"/>
                  </a:lnTo>
                  <a:lnTo>
                    <a:pt x="4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2"/>
            <p:cNvSpPr/>
            <p:nvPr/>
          </p:nvSpPr>
          <p:spPr>
            <a:xfrm rot="10800000">
              <a:off x="6951800" y="2659036"/>
              <a:ext cx="117892" cy="117892"/>
            </a:xfrm>
            <a:custGeom>
              <a:avLst/>
              <a:gdLst/>
              <a:ahLst/>
              <a:cxnLst/>
              <a:rect l="l" t="t" r="r" b="b"/>
              <a:pathLst>
                <a:path w="4857" h="4857"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2"/>
            <p:cNvSpPr/>
            <p:nvPr/>
          </p:nvSpPr>
          <p:spPr>
            <a:xfrm rot="10800000">
              <a:off x="6805680" y="320938"/>
              <a:ext cx="117867" cy="117892"/>
            </a:xfrm>
            <a:custGeom>
              <a:avLst/>
              <a:gdLst/>
              <a:ahLst/>
              <a:cxnLst/>
              <a:rect l="l" t="t" r="r" b="b"/>
              <a:pathLst>
                <a:path w="4856" h="4857" extrusionOk="0">
                  <a:moveTo>
                    <a:pt x="0" y="1"/>
                  </a:moveTo>
                  <a:lnTo>
                    <a:pt x="0"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2"/>
            <p:cNvSpPr/>
            <p:nvPr/>
          </p:nvSpPr>
          <p:spPr>
            <a:xfrm rot="10800000">
              <a:off x="6513415" y="2805180"/>
              <a:ext cx="117867" cy="117867"/>
            </a:xfrm>
            <a:custGeom>
              <a:avLst/>
              <a:gdLst/>
              <a:ahLst/>
              <a:cxnLst/>
              <a:rect l="l" t="t" r="r" b="b"/>
              <a:pathLst>
                <a:path w="4856" h="4856" extrusionOk="0">
                  <a:moveTo>
                    <a:pt x="0" y="1"/>
                  </a:moveTo>
                  <a:lnTo>
                    <a:pt x="0" y="4856"/>
                  </a:lnTo>
                  <a:lnTo>
                    <a:pt x="4855" y="4856"/>
                  </a:lnTo>
                  <a:lnTo>
                    <a:pt x="48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2"/>
            <p:cNvSpPr/>
            <p:nvPr/>
          </p:nvSpPr>
          <p:spPr>
            <a:xfrm rot="10800000">
              <a:off x="6367294" y="467083"/>
              <a:ext cx="117867" cy="117867"/>
            </a:xfrm>
            <a:custGeom>
              <a:avLst/>
              <a:gdLst/>
              <a:ahLst/>
              <a:cxnLst/>
              <a:rect l="l" t="t" r="r" b="b"/>
              <a:pathLst>
                <a:path w="4856" h="4856" extrusionOk="0">
                  <a:moveTo>
                    <a:pt x="1" y="1"/>
                  </a:moveTo>
                  <a:lnTo>
                    <a:pt x="1" y="4856"/>
                  </a:lnTo>
                  <a:lnTo>
                    <a:pt x="4856" y="4856"/>
                  </a:lnTo>
                  <a:lnTo>
                    <a:pt x="4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1" name="Google Shape;3831;p1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64924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120"/>
        <p:cNvGrpSpPr/>
        <p:nvPr/>
      </p:nvGrpSpPr>
      <p:grpSpPr>
        <a:xfrm>
          <a:off x="0" y="0"/>
          <a:ext cx="0" cy="0"/>
          <a:chOff x="0" y="0"/>
          <a:chExt cx="0" cy="0"/>
        </a:xfrm>
      </p:grpSpPr>
      <p:sp>
        <p:nvSpPr>
          <p:cNvPr id="2121" name="Google Shape;2121;p7"/>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122" name="Google Shape;2122;p7"/>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3" name="Google Shape;2123;p7"/>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4" name="Google Shape;2124;p7"/>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2125" name="Google Shape;2125;p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grpSp>
        <p:nvGrpSpPr>
          <p:cNvPr id="2126" name="Google Shape;2126;p7"/>
          <p:cNvGrpSpPr/>
          <p:nvPr/>
        </p:nvGrpSpPr>
        <p:grpSpPr>
          <a:xfrm rot="10800000">
            <a:off x="8851487" y="28707"/>
            <a:ext cx="264012" cy="5086302"/>
            <a:chOff x="5307800" y="238125"/>
            <a:chExt cx="271925" cy="5238750"/>
          </a:xfrm>
        </p:grpSpPr>
        <p:sp>
          <p:nvSpPr>
            <p:cNvPr id="2127" name="Google Shape;2127;p7"/>
            <p:cNvSpPr/>
            <p:nvPr/>
          </p:nvSpPr>
          <p:spPr>
            <a:xfrm>
              <a:off x="5307800" y="2381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
            <p:cNvSpPr/>
            <p:nvPr/>
          </p:nvSpPr>
          <p:spPr>
            <a:xfrm>
              <a:off x="5307800"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
            <p:cNvSpPr/>
            <p:nvPr/>
          </p:nvSpPr>
          <p:spPr>
            <a:xfrm>
              <a:off x="5307800"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
            <p:cNvSpPr/>
            <p:nvPr/>
          </p:nvSpPr>
          <p:spPr>
            <a:xfrm>
              <a:off x="5307800" y="6896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
            <p:cNvSpPr/>
            <p:nvPr/>
          </p:nvSpPr>
          <p:spPr>
            <a:xfrm>
              <a:off x="5307800" y="8401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
            <p:cNvSpPr/>
            <p:nvPr/>
          </p:nvSpPr>
          <p:spPr>
            <a:xfrm>
              <a:off x="5307800"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
            <p:cNvSpPr/>
            <p:nvPr/>
          </p:nvSpPr>
          <p:spPr>
            <a:xfrm>
              <a:off x="5307800" y="11411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
            <p:cNvSpPr/>
            <p:nvPr/>
          </p:nvSpPr>
          <p:spPr>
            <a:xfrm>
              <a:off x="5307800"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
            <p:cNvSpPr/>
            <p:nvPr/>
          </p:nvSpPr>
          <p:spPr>
            <a:xfrm>
              <a:off x="5307800"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
            <p:cNvSpPr/>
            <p:nvPr/>
          </p:nvSpPr>
          <p:spPr>
            <a:xfrm>
              <a:off x="5307800"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
            <p:cNvSpPr/>
            <p:nvPr/>
          </p:nvSpPr>
          <p:spPr>
            <a:xfrm>
              <a:off x="5307800" y="17432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
            <p:cNvSpPr/>
            <p:nvPr/>
          </p:nvSpPr>
          <p:spPr>
            <a:xfrm>
              <a:off x="5307800" y="18937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
            <p:cNvSpPr/>
            <p:nvPr/>
          </p:nvSpPr>
          <p:spPr>
            <a:xfrm>
              <a:off x="5307800"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
            <p:cNvSpPr/>
            <p:nvPr/>
          </p:nvSpPr>
          <p:spPr>
            <a:xfrm>
              <a:off x="5307800" y="21947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
            <p:cNvSpPr/>
            <p:nvPr/>
          </p:nvSpPr>
          <p:spPr>
            <a:xfrm>
              <a:off x="5307800"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
            <p:cNvSpPr/>
            <p:nvPr/>
          </p:nvSpPr>
          <p:spPr>
            <a:xfrm>
              <a:off x="5307800" y="24957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
            <p:cNvSpPr/>
            <p:nvPr/>
          </p:nvSpPr>
          <p:spPr>
            <a:xfrm>
              <a:off x="5307800"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
            <p:cNvSpPr/>
            <p:nvPr/>
          </p:nvSpPr>
          <p:spPr>
            <a:xfrm>
              <a:off x="5307800"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
            <p:cNvSpPr/>
            <p:nvPr/>
          </p:nvSpPr>
          <p:spPr>
            <a:xfrm>
              <a:off x="5307800" y="29473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
            <p:cNvSpPr/>
            <p:nvPr/>
          </p:nvSpPr>
          <p:spPr>
            <a:xfrm>
              <a:off x="5307800"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
            <p:cNvSpPr/>
            <p:nvPr/>
          </p:nvSpPr>
          <p:spPr>
            <a:xfrm>
              <a:off x="5307800"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
            <p:cNvSpPr/>
            <p:nvPr/>
          </p:nvSpPr>
          <p:spPr>
            <a:xfrm>
              <a:off x="5307800" y="33988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
            <p:cNvSpPr/>
            <p:nvPr/>
          </p:nvSpPr>
          <p:spPr>
            <a:xfrm>
              <a:off x="5307800"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
            <p:cNvSpPr/>
            <p:nvPr/>
          </p:nvSpPr>
          <p:spPr>
            <a:xfrm>
              <a:off x="5307800"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
            <p:cNvSpPr/>
            <p:nvPr/>
          </p:nvSpPr>
          <p:spPr>
            <a:xfrm>
              <a:off x="5307800"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
            <p:cNvSpPr/>
            <p:nvPr/>
          </p:nvSpPr>
          <p:spPr>
            <a:xfrm>
              <a:off x="5307800" y="40008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
            <p:cNvSpPr/>
            <p:nvPr/>
          </p:nvSpPr>
          <p:spPr>
            <a:xfrm>
              <a:off x="5307800"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
            <p:cNvSpPr/>
            <p:nvPr/>
          </p:nvSpPr>
          <p:spPr>
            <a:xfrm>
              <a:off x="5307800"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
            <p:cNvSpPr/>
            <p:nvPr/>
          </p:nvSpPr>
          <p:spPr>
            <a:xfrm>
              <a:off x="5307800" y="44524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
            <p:cNvSpPr/>
            <p:nvPr/>
          </p:nvSpPr>
          <p:spPr>
            <a:xfrm>
              <a:off x="5307800" y="46029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
            <p:cNvSpPr/>
            <p:nvPr/>
          </p:nvSpPr>
          <p:spPr>
            <a:xfrm>
              <a:off x="5307800"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
            <p:cNvSpPr/>
            <p:nvPr/>
          </p:nvSpPr>
          <p:spPr>
            <a:xfrm>
              <a:off x="5307800" y="49039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
            <p:cNvSpPr/>
            <p:nvPr/>
          </p:nvSpPr>
          <p:spPr>
            <a:xfrm>
              <a:off x="5307800"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
            <p:cNvSpPr/>
            <p:nvPr/>
          </p:nvSpPr>
          <p:spPr>
            <a:xfrm>
              <a:off x="5307800"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
            <p:cNvSpPr/>
            <p:nvPr/>
          </p:nvSpPr>
          <p:spPr>
            <a:xfrm>
              <a:off x="5307800" y="535547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
            <p:cNvSpPr/>
            <p:nvPr/>
          </p:nvSpPr>
          <p:spPr>
            <a:xfrm>
              <a:off x="5458325" y="2381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
            <p:cNvSpPr/>
            <p:nvPr/>
          </p:nvSpPr>
          <p:spPr>
            <a:xfrm>
              <a:off x="5458325" y="53912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
            <p:cNvSpPr/>
            <p:nvPr/>
          </p:nvSpPr>
          <p:spPr>
            <a:xfrm>
              <a:off x="5458325"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
            <p:cNvSpPr/>
            <p:nvPr/>
          </p:nvSpPr>
          <p:spPr>
            <a:xfrm>
              <a:off x="5458325" y="11411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
            <p:cNvSpPr/>
            <p:nvPr/>
          </p:nvSpPr>
          <p:spPr>
            <a:xfrm>
              <a:off x="5458325" y="14422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
            <p:cNvSpPr/>
            <p:nvPr/>
          </p:nvSpPr>
          <p:spPr>
            <a:xfrm>
              <a:off x="5458325" y="15927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
            <p:cNvSpPr/>
            <p:nvPr/>
          </p:nvSpPr>
          <p:spPr>
            <a:xfrm>
              <a:off x="5458325" y="21947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
            <p:cNvSpPr/>
            <p:nvPr/>
          </p:nvSpPr>
          <p:spPr>
            <a:xfrm>
              <a:off x="5458325" y="23452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
            <p:cNvSpPr/>
            <p:nvPr/>
          </p:nvSpPr>
          <p:spPr>
            <a:xfrm>
              <a:off x="5458325" y="24957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
            <p:cNvSpPr/>
            <p:nvPr/>
          </p:nvSpPr>
          <p:spPr>
            <a:xfrm>
              <a:off x="5458325" y="26462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
            <p:cNvSpPr/>
            <p:nvPr/>
          </p:nvSpPr>
          <p:spPr>
            <a:xfrm>
              <a:off x="5458325" y="294730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
            <p:cNvSpPr/>
            <p:nvPr/>
          </p:nvSpPr>
          <p:spPr>
            <a:xfrm>
              <a:off x="5458325" y="32483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
            <p:cNvSpPr/>
            <p:nvPr/>
          </p:nvSpPr>
          <p:spPr>
            <a:xfrm>
              <a:off x="5458325" y="33988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
            <p:cNvSpPr/>
            <p:nvPr/>
          </p:nvSpPr>
          <p:spPr>
            <a:xfrm>
              <a:off x="5458325"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
            <p:cNvSpPr/>
            <p:nvPr/>
          </p:nvSpPr>
          <p:spPr>
            <a:xfrm>
              <a:off x="5458325" y="38503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
            <p:cNvSpPr/>
            <p:nvPr/>
          </p:nvSpPr>
          <p:spPr>
            <a:xfrm>
              <a:off x="5458325" y="4000875"/>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
            <p:cNvSpPr/>
            <p:nvPr/>
          </p:nvSpPr>
          <p:spPr>
            <a:xfrm>
              <a:off x="5458325" y="41514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
            <p:cNvSpPr/>
            <p:nvPr/>
          </p:nvSpPr>
          <p:spPr>
            <a:xfrm>
              <a:off x="5458325"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
            <p:cNvSpPr/>
            <p:nvPr/>
          </p:nvSpPr>
          <p:spPr>
            <a:xfrm>
              <a:off x="5458325" y="47534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
            <p:cNvSpPr/>
            <p:nvPr/>
          </p:nvSpPr>
          <p:spPr>
            <a:xfrm>
              <a:off x="5458325" y="5054450"/>
              <a:ext cx="121400" cy="121425"/>
            </a:xfrm>
            <a:custGeom>
              <a:avLst/>
              <a:gdLst/>
              <a:ahLst/>
              <a:cxnLst/>
              <a:rect l="l" t="t" r="r" b="b"/>
              <a:pathLst>
                <a:path w="4856" h="4857"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
            <p:cNvSpPr/>
            <p:nvPr/>
          </p:nvSpPr>
          <p:spPr>
            <a:xfrm>
              <a:off x="5458325"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
            <p:cNvSpPr/>
            <p:nvPr/>
          </p:nvSpPr>
          <p:spPr>
            <a:xfrm>
              <a:off x="5458325" y="535547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4" name="Google Shape;2184;p7"/>
          <p:cNvGrpSpPr/>
          <p:nvPr/>
        </p:nvGrpSpPr>
        <p:grpSpPr>
          <a:xfrm rot="10800000">
            <a:off x="7828571" y="28707"/>
            <a:ext cx="1140783" cy="5086302"/>
            <a:chOff x="5458325" y="238125"/>
            <a:chExt cx="1174975" cy="5238750"/>
          </a:xfrm>
        </p:grpSpPr>
        <p:sp>
          <p:nvSpPr>
            <p:cNvPr id="2185" name="Google Shape;2185;p7"/>
            <p:cNvSpPr/>
            <p:nvPr/>
          </p:nvSpPr>
          <p:spPr>
            <a:xfrm>
              <a:off x="5458325"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
            <p:cNvSpPr/>
            <p:nvPr/>
          </p:nvSpPr>
          <p:spPr>
            <a:xfrm>
              <a:off x="5458325" y="6896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
            <p:cNvSpPr/>
            <p:nvPr/>
          </p:nvSpPr>
          <p:spPr>
            <a:xfrm>
              <a:off x="5458325" y="8401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
            <p:cNvSpPr/>
            <p:nvPr/>
          </p:nvSpPr>
          <p:spPr>
            <a:xfrm>
              <a:off x="5458325"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
            <p:cNvSpPr/>
            <p:nvPr/>
          </p:nvSpPr>
          <p:spPr>
            <a:xfrm>
              <a:off x="5458325" y="17432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
            <p:cNvSpPr/>
            <p:nvPr/>
          </p:nvSpPr>
          <p:spPr>
            <a:xfrm>
              <a:off x="5458325" y="18937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
            <p:cNvSpPr/>
            <p:nvPr/>
          </p:nvSpPr>
          <p:spPr>
            <a:xfrm>
              <a:off x="5458325"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
            <p:cNvSpPr/>
            <p:nvPr/>
          </p:nvSpPr>
          <p:spPr>
            <a:xfrm>
              <a:off x="5458325"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
            <p:cNvSpPr/>
            <p:nvPr/>
          </p:nvSpPr>
          <p:spPr>
            <a:xfrm>
              <a:off x="5458325" y="30978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
            <p:cNvSpPr/>
            <p:nvPr/>
          </p:nvSpPr>
          <p:spPr>
            <a:xfrm>
              <a:off x="5458325" y="35493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
            <p:cNvSpPr/>
            <p:nvPr/>
          </p:nvSpPr>
          <p:spPr>
            <a:xfrm>
              <a:off x="5458325" y="430190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
            <p:cNvSpPr/>
            <p:nvPr/>
          </p:nvSpPr>
          <p:spPr>
            <a:xfrm>
              <a:off x="5458325"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
            <p:cNvSpPr/>
            <p:nvPr/>
          </p:nvSpPr>
          <p:spPr>
            <a:xfrm>
              <a:off x="5458325" y="4903950"/>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
            <p:cNvSpPr/>
            <p:nvPr/>
          </p:nvSpPr>
          <p:spPr>
            <a:xfrm>
              <a:off x="560882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
            <p:cNvSpPr/>
            <p:nvPr/>
          </p:nvSpPr>
          <p:spPr>
            <a:xfrm>
              <a:off x="560882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
            <p:cNvSpPr/>
            <p:nvPr/>
          </p:nvSpPr>
          <p:spPr>
            <a:xfrm>
              <a:off x="560882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
            <p:cNvSpPr/>
            <p:nvPr/>
          </p:nvSpPr>
          <p:spPr>
            <a:xfrm>
              <a:off x="5608825"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
            <p:cNvSpPr/>
            <p:nvPr/>
          </p:nvSpPr>
          <p:spPr>
            <a:xfrm>
              <a:off x="560882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
            <p:cNvSpPr/>
            <p:nvPr/>
          </p:nvSpPr>
          <p:spPr>
            <a:xfrm>
              <a:off x="560882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
            <p:cNvSpPr/>
            <p:nvPr/>
          </p:nvSpPr>
          <p:spPr>
            <a:xfrm>
              <a:off x="560882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
            <p:cNvSpPr/>
            <p:nvPr/>
          </p:nvSpPr>
          <p:spPr>
            <a:xfrm>
              <a:off x="5608825"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
            <p:cNvSpPr/>
            <p:nvPr/>
          </p:nvSpPr>
          <p:spPr>
            <a:xfrm>
              <a:off x="560882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
            <p:cNvSpPr/>
            <p:nvPr/>
          </p:nvSpPr>
          <p:spPr>
            <a:xfrm>
              <a:off x="5608825"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
            <p:cNvSpPr/>
            <p:nvPr/>
          </p:nvSpPr>
          <p:spPr>
            <a:xfrm>
              <a:off x="560882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
            <p:cNvSpPr/>
            <p:nvPr/>
          </p:nvSpPr>
          <p:spPr>
            <a:xfrm>
              <a:off x="560882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
            <p:cNvSpPr/>
            <p:nvPr/>
          </p:nvSpPr>
          <p:spPr>
            <a:xfrm>
              <a:off x="560882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
            <p:cNvSpPr/>
            <p:nvPr/>
          </p:nvSpPr>
          <p:spPr>
            <a:xfrm>
              <a:off x="560882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
            <p:cNvSpPr/>
            <p:nvPr/>
          </p:nvSpPr>
          <p:spPr>
            <a:xfrm>
              <a:off x="560882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
            <p:cNvSpPr/>
            <p:nvPr/>
          </p:nvSpPr>
          <p:spPr>
            <a:xfrm>
              <a:off x="5608825"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
            <p:cNvSpPr/>
            <p:nvPr/>
          </p:nvSpPr>
          <p:spPr>
            <a:xfrm>
              <a:off x="560882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
            <p:cNvSpPr/>
            <p:nvPr/>
          </p:nvSpPr>
          <p:spPr>
            <a:xfrm>
              <a:off x="560882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
            <p:cNvSpPr/>
            <p:nvPr/>
          </p:nvSpPr>
          <p:spPr>
            <a:xfrm>
              <a:off x="560882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
            <p:cNvSpPr/>
            <p:nvPr/>
          </p:nvSpPr>
          <p:spPr>
            <a:xfrm>
              <a:off x="560882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
            <p:cNvSpPr/>
            <p:nvPr/>
          </p:nvSpPr>
          <p:spPr>
            <a:xfrm>
              <a:off x="560882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
            <p:cNvSpPr/>
            <p:nvPr/>
          </p:nvSpPr>
          <p:spPr>
            <a:xfrm>
              <a:off x="5608825"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
            <p:cNvSpPr/>
            <p:nvPr/>
          </p:nvSpPr>
          <p:spPr>
            <a:xfrm>
              <a:off x="560882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
            <p:cNvSpPr/>
            <p:nvPr/>
          </p:nvSpPr>
          <p:spPr>
            <a:xfrm>
              <a:off x="560882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
            <p:cNvSpPr/>
            <p:nvPr/>
          </p:nvSpPr>
          <p:spPr>
            <a:xfrm>
              <a:off x="560882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
            <p:cNvSpPr/>
            <p:nvPr/>
          </p:nvSpPr>
          <p:spPr>
            <a:xfrm>
              <a:off x="560882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
            <p:cNvSpPr/>
            <p:nvPr/>
          </p:nvSpPr>
          <p:spPr>
            <a:xfrm>
              <a:off x="5608825"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
            <p:cNvSpPr/>
            <p:nvPr/>
          </p:nvSpPr>
          <p:spPr>
            <a:xfrm>
              <a:off x="560882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
            <p:cNvSpPr/>
            <p:nvPr/>
          </p:nvSpPr>
          <p:spPr>
            <a:xfrm>
              <a:off x="560882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
            <p:cNvSpPr/>
            <p:nvPr/>
          </p:nvSpPr>
          <p:spPr>
            <a:xfrm>
              <a:off x="560882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
            <p:cNvSpPr/>
            <p:nvPr/>
          </p:nvSpPr>
          <p:spPr>
            <a:xfrm>
              <a:off x="5608825"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
            <p:cNvSpPr/>
            <p:nvPr/>
          </p:nvSpPr>
          <p:spPr>
            <a:xfrm>
              <a:off x="5759350"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
            <p:cNvSpPr/>
            <p:nvPr/>
          </p:nvSpPr>
          <p:spPr>
            <a:xfrm>
              <a:off x="5759350"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
            <p:cNvSpPr/>
            <p:nvPr/>
          </p:nvSpPr>
          <p:spPr>
            <a:xfrm>
              <a:off x="5759350"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
            <p:cNvSpPr/>
            <p:nvPr/>
          </p:nvSpPr>
          <p:spPr>
            <a:xfrm>
              <a:off x="5759350"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
            <p:cNvSpPr/>
            <p:nvPr/>
          </p:nvSpPr>
          <p:spPr>
            <a:xfrm>
              <a:off x="5759350"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
            <p:cNvSpPr/>
            <p:nvPr/>
          </p:nvSpPr>
          <p:spPr>
            <a:xfrm>
              <a:off x="5759350"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
            <p:cNvSpPr/>
            <p:nvPr/>
          </p:nvSpPr>
          <p:spPr>
            <a:xfrm>
              <a:off x="5759350"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
            <p:cNvSpPr/>
            <p:nvPr/>
          </p:nvSpPr>
          <p:spPr>
            <a:xfrm>
              <a:off x="5759350"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
            <p:cNvSpPr/>
            <p:nvPr/>
          </p:nvSpPr>
          <p:spPr>
            <a:xfrm>
              <a:off x="5759350"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
            <p:cNvSpPr/>
            <p:nvPr/>
          </p:nvSpPr>
          <p:spPr>
            <a:xfrm>
              <a:off x="5759350"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
            <p:cNvSpPr/>
            <p:nvPr/>
          </p:nvSpPr>
          <p:spPr>
            <a:xfrm>
              <a:off x="5759350"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
            <p:cNvSpPr/>
            <p:nvPr/>
          </p:nvSpPr>
          <p:spPr>
            <a:xfrm>
              <a:off x="590985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
            <p:cNvSpPr/>
            <p:nvPr/>
          </p:nvSpPr>
          <p:spPr>
            <a:xfrm>
              <a:off x="5909850"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
            <p:cNvSpPr/>
            <p:nvPr/>
          </p:nvSpPr>
          <p:spPr>
            <a:xfrm>
              <a:off x="5909850"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
            <p:cNvSpPr/>
            <p:nvPr/>
          </p:nvSpPr>
          <p:spPr>
            <a:xfrm>
              <a:off x="6060375"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
            <p:cNvSpPr/>
            <p:nvPr/>
          </p:nvSpPr>
          <p:spPr>
            <a:xfrm>
              <a:off x="6210875"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
            <p:cNvSpPr/>
            <p:nvPr/>
          </p:nvSpPr>
          <p:spPr>
            <a:xfrm>
              <a:off x="6210875"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
            <p:cNvSpPr/>
            <p:nvPr/>
          </p:nvSpPr>
          <p:spPr>
            <a:xfrm>
              <a:off x="6511900" y="9906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7" name="Google Shape;2247;p7"/>
          <p:cNvGrpSpPr/>
          <p:nvPr/>
        </p:nvGrpSpPr>
        <p:grpSpPr>
          <a:xfrm rot="10800000">
            <a:off x="7682451" y="28707"/>
            <a:ext cx="994639" cy="4940182"/>
            <a:chOff x="5759350" y="388625"/>
            <a:chExt cx="1024450" cy="5088250"/>
          </a:xfrm>
        </p:grpSpPr>
        <p:sp>
          <p:nvSpPr>
            <p:cNvPr id="2248" name="Google Shape;2248;p7"/>
            <p:cNvSpPr/>
            <p:nvPr/>
          </p:nvSpPr>
          <p:spPr>
            <a:xfrm>
              <a:off x="5759350"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
            <p:cNvSpPr/>
            <p:nvPr/>
          </p:nvSpPr>
          <p:spPr>
            <a:xfrm>
              <a:off x="5759350"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
            <p:cNvSpPr/>
            <p:nvPr/>
          </p:nvSpPr>
          <p:spPr>
            <a:xfrm>
              <a:off x="5759350"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
            <p:cNvSpPr/>
            <p:nvPr/>
          </p:nvSpPr>
          <p:spPr>
            <a:xfrm>
              <a:off x="5759350"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
            <p:cNvSpPr/>
            <p:nvPr/>
          </p:nvSpPr>
          <p:spPr>
            <a:xfrm>
              <a:off x="5759350"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
            <p:cNvSpPr/>
            <p:nvPr/>
          </p:nvSpPr>
          <p:spPr>
            <a:xfrm>
              <a:off x="5759350"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
            <p:cNvSpPr/>
            <p:nvPr/>
          </p:nvSpPr>
          <p:spPr>
            <a:xfrm>
              <a:off x="5759350"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
            <p:cNvSpPr/>
            <p:nvPr/>
          </p:nvSpPr>
          <p:spPr>
            <a:xfrm>
              <a:off x="5909850"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
            <p:cNvSpPr/>
            <p:nvPr/>
          </p:nvSpPr>
          <p:spPr>
            <a:xfrm>
              <a:off x="5909850"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
            <p:cNvSpPr/>
            <p:nvPr/>
          </p:nvSpPr>
          <p:spPr>
            <a:xfrm>
              <a:off x="5909850"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
            <p:cNvSpPr/>
            <p:nvPr/>
          </p:nvSpPr>
          <p:spPr>
            <a:xfrm>
              <a:off x="5909850" y="14422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
            <p:cNvSpPr/>
            <p:nvPr/>
          </p:nvSpPr>
          <p:spPr>
            <a:xfrm>
              <a:off x="5909850" y="17432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
            <p:cNvSpPr/>
            <p:nvPr/>
          </p:nvSpPr>
          <p:spPr>
            <a:xfrm>
              <a:off x="5909850"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
            <p:cNvSpPr/>
            <p:nvPr/>
          </p:nvSpPr>
          <p:spPr>
            <a:xfrm>
              <a:off x="590985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
            <p:cNvSpPr/>
            <p:nvPr/>
          </p:nvSpPr>
          <p:spPr>
            <a:xfrm>
              <a:off x="5909850" y="29473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
            <p:cNvSpPr/>
            <p:nvPr/>
          </p:nvSpPr>
          <p:spPr>
            <a:xfrm>
              <a:off x="5909850"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
            <p:cNvSpPr/>
            <p:nvPr/>
          </p:nvSpPr>
          <p:spPr>
            <a:xfrm>
              <a:off x="5909850"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
            <p:cNvSpPr/>
            <p:nvPr/>
          </p:nvSpPr>
          <p:spPr>
            <a:xfrm>
              <a:off x="5909850"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
            <p:cNvSpPr/>
            <p:nvPr/>
          </p:nvSpPr>
          <p:spPr>
            <a:xfrm>
              <a:off x="5909850"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
            <p:cNvSpPr/>
            <p:nvPr/>
          </p:nvSpPr>
          <p:spPr>
            <a:xfrm>
              <a:off x="5909850" y="38503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
            <p:cNvSpPr/>
            <p:nvPr/>
          </p:nvSpPr>
          <p:spPr>
            <a:xfrm>
              <a:off x="5909850"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
            <p:cNvSpPr/>
            <p:nvPr/>
          </p:nvSpPr>
          <p:spPr>
            <a:xfrm>
              <a:off x="5909850"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
            <p:cNvSpPr/>
            <p:nvPr/>
          </p:nvSpPr>
          <p:spPr>
            <a:xfrm>
              <a:off x="5909850"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
            <p:cNvSpPr/>
            <p:nvPr/>
          </p:nvSpPr>
          <p:spPr>
            <a:xfrm>
              <a:off x="590985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
            <p:cNvSpPr/>
            <p:nvPr/>
          </p:nvSpPr>
          <p:spPr>
            <a:xfrm>
              <a:off x="5909850"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
            <p:cNvSpPr/>
            <p:nvPr/>
          </p:nvSpPr>
          <p:spPr>
            <a:xfrm>
              <a:off x="5909850" y="520497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
            <p:cNvSpPr/>
            <p:nvPr/>
          </p:nvSpPr>
          <p:spPr>
            <a:xfrm>
              <a:off x="6060375" y="53912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
            <p:cNvSpPr/>
            <p:nvPr/>
          </p:nvSpPr>
          <p:spPr>
            <a:xfrm>
              <a:off x="6060375"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
            <p:cNvSpPr/>
            <p:nvPr/>
          </p:nvSpPr>
          <p:spPr>
            <a:xfrm>
              <a:off x="6060375"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
            <p:cNvSpPr/>
            <p:nvPr/>
          </p:nvSpPr>
          <p:spPr>
            <a:xfrm>
              <a:off x="6060375" y="129170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
            <p:cNvSpPr/>
            <p:nvPr/>
          </p:nvSpPr>
          <p:spPr>
            <a:xfrm>
              <a:off x="6060375" y="14422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
            <p:cNvSpPr/>
            <p:nvPr/>
          </p:nvSpPr>
          <p:spPr>
            <a:xfrm>
              <a:off x="6060375"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
            <p:cNvSpPr/>
            <p:nvPr/>
          </p:nvSpPr>
          <p:spPr>
            <a:xfrm>
              <a:off x="6060375"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
            <p:cNvSpPr/>
            <p:nvPr/>
          </p:nvSpPr>
          <p:spPr>
            <a:xfrm>
              <a:off x="6060375"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
            <p:cNvSpPr/>
            <p:nvPr/>
          </p:nvSpPr>
          <p:spPr>
            <a:xfrm>
              <a:off x="6060375"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
            <p:cNvSpPr/>
            <p:nvPr/>
          </p:nvSpPr>
          <p:spPr>
            <a:xfrm>
              <a:off x="6060375" y="24957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
            <p:cNvSpPr/>
            <p:nvPr/>
          </p:nvSpPr>
          <p:spPr>
            <a:xfrm>
              <a:off x="6060375" y="26462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
            <p:cNvSpPr/>
            <p:nvPr/>
          </p:nvSpPr>
          <p:spPr>
            <a:xfrm>
              <a:off x="6060375" y="27968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
            <p:cNvSpPr/>
            <p:nvPr/>
          </p:nvSpPr>
          <p:spPr>
            <a:xfrm>
              <a:off x="6060375"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
            <p:cNvSpPr/>
            <p:nvPr/>
          </p:nvSpPr>
          <p:spPr>
            <a:xfrm>
              <a:off x="6060375"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
            <p:cNvSpPr/>
            <p:nvPr/>
          </p:nvSpPr>
          <p:spPr>
            <a:xfrm>
              <a:off x="6060375"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
            <p:cNvSpPr/>
            <p:nvPr/>
          </p:nvSpPr>
          <p:spPr>
            <a:xfrm>
              <a:off x="6060375" y="33988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
            <p:cNvSpPr/>
            <p:nvPr/>
          </p:nvSpPr>
          <p:spPr>
            <a:xfrm>
              <a:off x="6060375" y="35493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
            <p:cNvSpPr/>
            <p:nvPr/>
          </p:nvSpPr>
          <p:spPr>
            <a:xfrm>
              <a:off x="6060375"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
            <p:cNvSpPr/>
            <p:nvPr/>
          </p:nvSpPr>
          <p:spPr>
            <a:xfrm>
              <a:off x="6060375" y="4151400"/>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
            <p:cNvSpPr/>
            <p:nvPr/>
          </p:nvSpPr>
          <p:spPr>
            <a:xfrm>
              <a:off x="6060375" y="430190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
            <p:cNvSpPr/>
            <p:nvPr/>
          </p:nvSpPr>
          <p:spPr>
            <a:xfrm>
              <a:off x="6060375"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
            <p:cNvSpPr/>
            <p:nvPr/>
          </p:nvSpPr>
          <p:spPr>
            <a:xfrm>
              <a:off x="6060375"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
            <p:cNvSpPr/>
            <p:nvPr/>
          </p:nvSpPr>
          <p:spPr>
            <a:xfrm>
              <a:off x="6060375" y="49039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
            <p:cNvSpPr/>
            <p:nvPr/>
          </p:nvSpPr>
          <p:spPr>
            <a:xfrm>
              <a:off x="6060375"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
            <p:cNvSpPr/>
            <p:nvPr/>
          </p:nvSpPr>
          <p:spPr>
            <a:xfrm>
              <a:off x="6060375" y="52049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
            <p:cNvSpPr/>
            <p:nvPr/>
          </p:nvSpPr>
          <p:spPr>
            <a:xfrm>
              <a:off x="6060375" y="53554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
            <p:cNvSpPr/>
            <p:nvPr/>
          </p:nvSpPr>
          <p:spPr>
            <a:xfrm>
              <a:off x="6210875"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
            <p:cNvSpPr/>
            <p:nvPr/>
          </p:nvSpPr>
          <p:spPr>
            <a:xfrm>
              <a:off x="6210875"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
            <p:cNvSpPr/>
            <p:nvPr/>
          </p:nvSpPr>
          <p:spPr>
            <a:xfrm>
              <a:off x="6210875" y="11411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
            <p:cNvSpPr/>
            <p:nvPr/>
          </p:nvSpPr>
          <p:spPr>
            <a:xfrm>
              <a:off x="6210875" y="129170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
            <p:cNvSpPr/>
            <p:nvPr/>
          </p:nvSpPr>
          <p:spPr>
            <a:xfrm>
              <a:off x="6210875"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
            <p:cNvSpPr/>
            <p:nvPr/>
          </p:nvSpPr>
          <p:spPr>
            <a:xfrm>
              <a:off x="6210875" y="18937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
            <p:cNvSpPr/>
            <p:nvPr/>
          </p:nvSpPr>
          <p:spPr>
            <a:xfrm>
              <a:off x="6210875" y="20442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
            <p:cNvSpPr/>
            <p:nvPr/>
          </p:nvSpPr>
          <p:spPr>
            <a:xfrm>
              <a:off x="6210875"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
            <p:cNvSpPr/>
            <p:nvPr/>
          </p:nvSpPr>
          <p:spPr>
            <a:xfrm>
              <a:off x="6210875"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
            <p:cNvSpPr/>
            <p:nvPr/>
          </p:nvSpPr>
          <p:spPr>
            <a:xfrm>
              <a:off x="621087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
            <p:cNvSpPr/>
            <p:nvPr/>
          </p:nvSpPr>
          <p:spPr>
            <a:xfrm>
              <a:off x="6210875" y="30978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
            <p:cNvSpPr/>
            <p:nvPr/>
          </p:nvSpPr>
          <p:spPr>
            <a:xfrm>
              <a:off x="6210875"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
            <p:cNvSpPr/>
            <p:nvPr/>
          </p:nvSpPr>
          <p:spPr>
            <a:xfrm>
              <a:off x="6210875" y="35493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
            <p:cNvSpPr/>
            <p:nvPr/>
          </p:nvSpPr>
          <p:spPr>
            <a:xfrm>
              <a:off x="6210875" y="40008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
            <p:cNvSpPr/>
            <p:nvPr/>
          </p:nvSpPr>
          <p:spPr>
            <a:xfrm>
              <a:off x="621087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
            <p:cNvSpPr/>
            <p:nvPr/>
          </p:nvSpPr>
          <p:spPr>
            <a:xfrm>
              <a:off x="6210875" y="430190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
            <p:cNvSpPr/>
            <p:nvPr/>
          </p:nvSpPr>
          <p:spPr>
            <a:xfrm>
              <a:off x="6210875" y="44524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
            <p:cNvSpPr/>
            <p:nvPr/>
          </p:nvSpPr>
          <p:spPr>
            <a:xfrm>
              <a:off x="6210875"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
            <p:cNvSpPr/>
            <p:nvPr/>
          </p:nvSpPr>
          <p:spPr>
            <a:xfrm>
              <a:off x="6210875"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
            <p:cNvSpPr/>
            <p:nvPr/>
          </p:nvSpPr>
          <p:spPr>
            <a:xfrm>
              <a:off x="6210875" y="505445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
            <p:cNvSpPr/>
            <p:nvPr/>
          </p:nvSpPr>
          <p:spPr>
            <a:xfrm>
              <a:off x="6361375" y="38862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
            <p:cNvSpPr/>
            <p:nvPr/>
          </p:nvSpPr>
          <p:spPr>
            <a:xfrm>
              <a:off x="6361375" y="53912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
            <p:cNvSpPr/>
            <p:nvPr/>
          </p:nvSpPr>
          <p:spPr>
            <a:xfrm>
              <a:off x="6361375" y="9906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
            <p:cNvSpPr/>
            <p:nvPr/>
          </p:nvSpPr>
          <p:spPr>
            <a:xfrm>
              <a:off x="6361375" y="129170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
            <p:cNvSpPr/>
            <p:nvPr/>
          </p:nvSpPr>
          <p:spPr>
            <a:xfrm>
              <a:off x="6361375" y="159270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
            <p:cNvSpPr/>
            <p:nvPr/>
          </p:nvSpPr>
          <p:spPr>
            <a:xfrm>
              <a:off x="6361375" y="20442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
            <p:cNvSpPr/>
            <p:nvPr/>
          </p:nvSpPr>
          <p:spPr>
            <a:xfrm>
              <a:off x="6361375" y="23452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
            <p:cNvSpPr/>
            <p:nvPr/>
          </p:nvSpPr>
          <p:spPr>
            <a:xfrm>
              <a:off x="6361375" y="27968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
            <p:cNvSpPr/>
            <p:nvPr/>
          </p:nvSpPr>
          <p:spPr>
            <a:xfrm>
              <a:off x="6361375" y="309782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
            <p:cNvSpPr/>
            <p:nvPr/>
          </p:nvSpPr>
          <p:spPr>
            <a:xfrm>
              <a:off x="6361375" y="3248325"/>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
            <p:cNvSpPr/>
            <p:nvPr/>
          </p:nvSpPr>
          <p:spPr>
            <a:xfrm>
              <a:off x="6361375" y="354935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
            <p:cNvSpPr/>
            <p:nvPr/>
          </p:nvSpPr>
          <p:spPr>
            <a:xfrm>
              <a:off x="6361375" y="3699875"/>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
            <p:cNvSpPr/>
            <p:nvPr/>
          </p:nvSpPr>
          <p:spPr>
            <a:xfrm>
              <a:off x="6361375" y="38503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
            <p:cNvSpPr/>
            <p:nvPr/>
          </p:nvSpPr>
          <p:spPr>
            <a:xfrm>
              <a:off x="6361375" y="41514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
            <p:cNvSpPr/>
            <p:nvPr/>
          </p:nvSpPr>
          <p:spPr>
            <a:xfrm>
              <a:off x="6361375" y="4301900"/>
              <a:ext cx="121425" cy="121400"/>
            </a:xfrm>
            <a:custGeom>
              <a:avLst/>
              <a:gdLst/>
              <a:ahLst/>
              <a:cxnLst/>
              <a:rect l="l" t="t" r="r" b="b"/>
              <a:pathLst>
                <a:path w="4857" h="4856"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
            <p:cNvSpPr/>
            <p:nvPr/>
          </p:nvSpPr>
          <p:spPr>
            <a:xfrm>
              <a:off x="6361375" y="4753450"/>
              <a:ext cx="121425" cy="121400"/>
            </a:xfrm>
            <a:custGeom>
              <a:avLst/>
              <a:gdLst/>
              <a:ahLst/>
              <a:cxnLst/>
              <a:rect l="l" t="t" r="r" b="b"/>
              <a:pathLst>
                <a:path w="4857"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
            <p:cNvSpPr/>
            <p:nvPr/>
          </p:nvSpPr>
          <p:spPr>
            <a:xfrm>
              <a:off x="6361375" y="5054450"/>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
            <p:cNvSpPr/>
            <p:nvPr/>
          </p:nvSpPr>
          <p:spPr>
            <a:xfrm>
              <a:off x="6361375" y="5204975"/>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
            <p:cNvSpPr/>
            <p:nvPr/>
          </p:nvSpPr>
          <p:spPr>
            <a:xfrm>
              <a:off x="6511900" y="38862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
            <p:cNvSpPr/>
            <p:nvPr/>
          </p:nvSpPr>
          <p:spPr>
            <a:xfrm>
              <a:off x="6511900" y="129170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
            <p:cNvSpPr/>
            <p:nvPr/>
          </p:nvSpPr>
          <p:spPr>
            <a:xfrm>
              <a:off x="6511900" y="2044250"/>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
            <p:cNvSpPr/>
            <p:nvPr/>
          </p:nvSpPr>
          <p:spPr>
            <a:xfrm>
              <a:off x="6511900" y="2796800"/>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
            <p:cNvSpPr/>
            <p:nvPr/>
          </p:nvSpPr>
          <p:spPr>
            <a:xfrm>
              <a:off x="6511900" y="369987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
            <p:cNvSpPr/>
            <p:nvPr/>
          </p:nvSpPr>
          <p:spPr>
            <a:xfrm>
              <a:off x="6511900" y="4452425"/>
              <a:ext cx="121400" cy="121400"/>
            </a:xfrm>
            <a:custGeom>
              <a:avLst/>
              <a:gdLst/>
              <a:ahLst/>
              <a:cxnLst/>
              <a:rect l="l" t="t" r="r" b="b"/>
              <a:pathLst>
                <a:path w="4856" h="4856" extrusionOk="0">
                  <a:moveTo>
                    <a:pt x="0" y="0"/>
                  </a:moveTo>
                  <a:lnTo>
                    <a:pt x="0"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
            <p:cNvSpPr/>
            <p:nvPr/>
          </p:nvSpPr>
          <p:spPr>
            <a:xfrm>
              <a:off x="6511900" y="4602925"/>
              <a:ext cx="121400" cy="121400"/>
            </a:xfrm>
            <a:custGeom>
              <a:avLst/>
              <a:gdLst/>
              <a:ahLst/>
              <a:cxnLst/>
              <a:rect l="l" t="t" r="r" b="b"/>
              <a:pathLst>
                <a:path w="4856" h="4856" extrusionOk="0">
                  <a:moveTo>
                    <a:pt x="0" y="1"/>
                  </a:moveTo>
                  <a:lnTo>
                    <a:pt x="0"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
            <p:cNvSpPr/>
            <p:nvPr/>
          </p:nvSpPr>
          <p:spPr>
            <a:xfrm>
              <a:off x="6511900" y="5204975"/>
              <a:ext cx="121400" cy="121400"/>
            </a:xfrm>
            <a:custGeom>
              <a:avLst/>
              <a:gdLst/>
              <a:ahLst/>
              <a:cxnLst/>
              <a:rect l="l" t="t" r="r" b="b"/>
              <a:pathLst>
                <a:path w="4856" h="4856" extrusionOk="0">
                  <a:moveTo>
                    <a:pt x="0" y="0"/>
                  </a:moveTo>
                  <a:lnTo>
                    <a:pt x="0" y="4856"/>
                  </a:lnTo>
                  <a:lnTo>
                    <a:pt x="4856" y="4856"/>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
            <p:cNvSpPr/>
            <p:nvPr/>
          </p:nvSpPr>
          <p:spPr>
            <a:xfrm>
              <a:off x="6662400"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
            <p:cNvSpPr/>
            <p:nvPr/>
          </p:nvSpPr>
          <p:spPr>
            <a:xfrm>
              <a:off x="666240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
            <p:cNvSpPr/>
            <p:nvPr/>
          </p:nvSpPr>
          <p:spPr>
            <a:xfrm>
              <a:off x="6662400" y="264627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9" name="Google Shape;2349;p7"/>
          <p:cNvGrpSpPr/>
          <p:nvPr/>
        </p:nvGrpSpPr>
        <p:grpSpPr>
          <a:xfrm rot="10800000">
            <a:off x="7682451" y="28707"/>
            <a:ext cx="1140783" cy="5086302"/>
            <a:chOff x="5608825" y="238125"/>
            <a:chExt cx="1174975" cy="5238750"/>
          </a:xfrm>
        </p:grpSpPr>
        <p:sp>
          <p:nvSpPr>
            <p:cNvPr id="2350" name="Google Shape;2350;p7"/>
            <p:cNvSpPr/>
            <p:nvPr/>
          </p:nvSpPr>
          <p:spPr>
            <a:xfrm>
              <a:off x="5608825" y="388625"/>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
            <p:cNvSpPr/>
            <p:nvPr/>
          </p:nvSpPr>
          <p:spPr>
            <a:xfrm>
              <a:off x="560882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
            <p:cNvSpPr/>
            <p:nvPr/>
          </p:nvSpPr>
          <p:spPr>
            <a:xfrm>
              <a:off x="5608825" y="27968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
            <p:cNvSpPr/>
            <p:nvPr/>
          </p:nvSpPr>
          <p:spPr>
            <a:xfrm>
              <a:off x="5608825"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
            <p:cNvSpPr/>
            <p:nvPr/>
          </p:nvSpPr>
          <p:spPr>
            <a:xfrm>
              <a:off x="5759350"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
            <p:cNvSpPr/>
            <p:nvPr/>
          </p:nvSpPr>
          <p:spPr>
            <a:xfrm>
              <a:off x="5759350" y="6896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
            <p:cNvSpPr/>
            <p:nvPr/>
          </p:nvSpPr>
          <p:spPr>
            <a:xfrm>
              <a:off x="5759350" y="9906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
            <p:cNvSpPr/>
            <p:nvPr/>
          </p:nvSpPr>
          <p:spPr>
            <a:xfrm>
              <a:off x="5759350" y="15927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
            <p:cNvSpPr/>
            <p:nvPr/>
          </p:nvSpPr>
          <p:spPr>
            <a:xfrm>
              <a:off x="5759350" y="17432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
            <p:cNvSpPr/>
            <p:nvPr/>
          </p:nvSpPr>
          <p:spPr>
            <a:xfrm>
              <a:off x="5759350"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
            <p:cNvSpPr/>
            <p:nvPr/>
          </p:nvSpPr>
          <p:spPr>
            <a:xfrm>
              <a:off x="5759350" y="21947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
            <p:cNvSpPr/>
            <p:nvPr/>
          </p:nvSpPr>
          <p:spPr>
            <a:xfrm>
              <a:off x="5759350" y="23452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
            <p:cNvSpPr/>
            <p:nvPr/>
          </p:nvSpPr>
          <p:spPr>
            <a:xfrm>
              <a:off x="5759350" y="294730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
            <p:cNvSpPr/>
            <p:nvPr/>
          </p:nvSpPr>
          <p:spPr>
            <a:xfrm>
              <a:off x="5759350" y="30978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
            <p:cNvSpPr/>
            <p:nvPr/>
          </p:nvSpPr>
          <p:spPr>
            <a:xfrm>
              <a:off x="5759350" y="32483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
            <p:cNvSpPr/>
            <p:nvPr/>
          </p:nvSpPr>
          <p:spPr>
            <a:xfrm>
              <a:off x="5759350" y="385037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
            <p:cNvSpPr/>
            <p:nvPr/>
          </p:nvSpPr>
          <p:spPr>
            <a:xfrm>
              <a:off x="5759350"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
            <p:cNvSpPr/>
            <p:nvPr/>
          </p:nvSpPr>
          <p:spPr>
            <a:xfrm>
              <a:off x="5759350" y="44524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
            <p:cNvSpPr/>
            <p:nvPr/>
          </p:nvSpPr>
          <p:spPr>
            <a:xfrm>
              <a:off x="5759350" y="46029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
            <p:cNvSpPr/>
            <p:nvPr/>
          </p:nvSpPr>
          <p:spPr>
            <a:xfrm>
              <a:off x="5759350" y="47534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
            <p:cNvSpPr/>
            <p:nvPr/>
          </p:nvSpPr>
          <p:spPr>
            <a:xfrm>
              <a:off x="5759350" y="5054450"/>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
            <p:cNvSpPr/>
            <p:nvPr/>
          </p:nvSpPr>
          <p:spPr>
            <a:xfrm>
              <a:off x="5909850"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
            <p:cNvSpPr/>
            <p:nvPr/>
          </p:nvSpPr>
          <p:spPr>
            <a:xfrm>
              <a:off x="5909850" y="539125"/>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
            <p:cNvSpPr/>
            <p:nvPr/>
          </p:nvSpPr>
          <p:spPr>
            <a:xfrm>
              <a:off x="5909850" y="8401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
            <p:cNvSpPr/>
            <p:nvPr/>
          </p:nvSpPr>
          <p:spPr>
            <a:xfrm>
              <a:off x="5909850" y="9906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
            <p:cNvSpPr/>
            <p:nvPr/>
          </p:nvSpPr>
          <p:spPr>
            <a:xfrm>
              <a:off x="5909850" y="1592700"/>
              <a:ext cx="121400" cy="121425"/>
            </a:xfrm>
            <a:custGeom>
              <a:avLst/>
              <a:gdLst/>
              <a:ahLst/>
              <a:cxnLst/>
              <a:rect l="l" t="t" r="r" b="b"/>
              <a:pathLst>
                <a:path w="4856"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
            <p:cNvSpPr/>
            <p:nvPr/>
          </p:nvSpPr>
          <p:spPr>
            <a:xfrm>
              <a:off x="5909850" y="21947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
            <p:cNvSpPr/>
            <p:nvPr/>
          </p:nvSpPr>
          <p:spPr>
            <a:xfrm>
              <a:off x="5909850"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
            <p:cNvSpPr/>
            <p:nvPr/>
          </p:nvSpPr>
          <p:spPr>
            <a:xfrm>
              <a:off x="5909850" y="24957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
            <p:cNvSpPr/>
            <p:nvPr/>
          </p:nvSpPr>
          <p:spPr>
            <a:xfrm>
              <a:off x="5909850" y="33988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
            <p:cNvSpPr/>
            <p:nvPr/>
          </p:nvSpPr>
          <p:spPr>
            <a:xfrm>
              <a:off x="5909850" y="4151400"/>
              <a:ext cx="121400" cy="121400"/>
            </a:xfrm>
            <a:custGeom>
              <a:avLst/>
              <a:gdLst/>
              <a:ahLst/>
              <a:cxnLst/>
              <a:rect l="l" t="t" r="r" b="b"/>
              <a:pathLst>
                <a:path w="4856"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
            <p:cNvSpPr/>
            <p:nvPr/>
          </p:nvSpPr>
          <p:spPr>
            <a:xfrm>
              <a:off x="5909850" y="46029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
            <p:cNvSpPr/>
            <p:nvPr/>
          </p:nvSpPr>
          <p:spPr>
            <a:xfrm>
              <a:off x="5909850" y="47534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
            <p:cNvSpPr/>
            <p:nvPr/>
          </p:nvSpPr>
          <p:spPr>
            <a:xfrm>
              <a:off x="5909850" y="535547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
            <p:cNvSpPr/>
            <p:nvPr/>
          </p:nvSpPr>
          <p:spPr>
            <a:xfrm>
              <a:off x="6060375" y="23812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
            <p:cNvSpPr/>
            <p:nvPr/>
          </p:nvSpPr>
          <p:spPr>
            <a:xfrm>
              <a:off x="6060375" y="388625"/>
              <a:ext cx="121400" cy="121400"/>
            </a:xfrm>
            <a:custGeom>
              <a:avLst/>
              <a:gdLst/>
              <a:ahLst/>
              <a:cxnLst/>
              <a:rect l="l" t="t" r="r" b="b"/>
              <a:pathLst>
                <a:path w="4856" h="4856" extrusionOk="0">
                  <a:moveTo>
                    <a:pt x="0" y="0"/>
                  </a:moveTo>
                  <a:lnTo>
                    <a:pt x="0" y="4856"/>
                  </a:lnTo>
                  <a:lnTo>
                    <a:pt x="4855" y="4856"/>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
            <p:cNvSpPr/>
            <p:nvPr/>
          </p:nvSpPr>
          <p:spPr>
            <a:xfrm>
              <a:off x="6060375" y="840150"/>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
            <p:cNvSpPr/>
            <p:nvPr/>
          </p:nvSpPr>
          <p:spPr>
            <a:xfrm>
              <a:off x="6060375" y="114117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
            <p:cNvSpPr/>
            <p:nvPr/>
          </p:nvSpPr>
          <p:spPr>
            <a:xfrm>
              <a:off x="6060375" y="1893725"/>
              <a:ext cx="121400" cy="121400"/>
            </a:xfrm>
            <a:custGeom>
              <a:avLst/>
              <a:gdLst/>
              <a:ahLst/>
              <a:cxnLst/>
              <a:rect l="l" t="t" r="r" b="b"/>
              <a:pathLst>
                <a:path w="4856" h="4856"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
            <p:cNvSpPr/>
            <p:nvPr/>
          </p:nvSpPr>
          <p:spPr>
            <a:xfrm>
              <a:off x="6060375" y="2044250"/>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
            <p:cNvSpPr/>
            <p:nvPr/>
          </p:nvSpPr>
          <p:spPr>
            <a:xfrm>
              <a:off x="6060375" y="3699875"/>
              <a:ext cx="121400" cy="121400"/>
            </a:xfrm>
            <a:custGeom>
              <a:avLst/>
              <a:gdLst/>
              <a:ahLst/>
              <a:cxnLst/>
              <a:rect l="l" t="t" r="r" b="b"/>
              <a:pathLst>
                <a:path w="4856" h="4856" extrusionOk="0">
                  <a:moveTo>
                    <a:pt x="0" y="0"/>
                  </a:moveTo>
                  <a:lnTo>
                    <a:pt x="0" y="4855"/>
                  </a:lnTo>
                  <a:lnTo>
                    <a:pt x="4855" y="4855"/>
                  </a:lnTo>
                  <a:lnTo>
                    <a:pt x="485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
            <p:cNvSpPr/>
            <p:nvPr/>
          </p:nvSpPr>
          <p:spPr>
            <a:xfrm>
              <a:off x="6060375" y="4000875"/>
              <a:ext cx="121400" cy="121425"/>
            </a:xfrm>
            <a:custGeom>
              <a:avLst/>
              <a:gdLst/>
              <a:ahLst/>
              <a:cxnLst/>
              <a:rect l="l" t="t" r="r" b="b"/>
              <a:pathLst>
                <a:path w="4856" h="4857" extrusionOk="0">
                  <a:moveTo>
                    <a:pt x="0" y="1"/>
                  </a:moveTo>
                  <a:lnTo>
                    <a:pt x="0" y="4856"/>
                  </a:lnTo>
                  <a:lnTo>
                    <a:pt x="4855" y="4856"/>
                  </a:lnTo>
                  <a:lnTo>
                    <a:pt x="48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
            <p:cNvSpPr/>
            <p:nvPr/>
          </p:nvSpPr>
          <p:spPr>
            <a:xfrm>
              <a:off x="6210875" y="23812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
            <p:cNvSpPr/>
            <p:nvPr/>
          </p:nvSpPr>
          <p:spPr>
            <a:xfrm>
              <a:off x="6210875" y="689650"/>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
            <p:cNvSpPr/>
            <p:nvPr/>
          </p:nvSpPr>
          <p:spPr>
            <a:xfrm>
              <a:off x="6210875" y="23452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
            <p:cNvSpPr/>
            <p:nvPr/>
          </p:nvSpPr>
          <p:spPr>
            <a:xfrm>
              <a:off x="6210875" y="3248325"/>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
            <p:cNvSpPr/>
            <p:nvPr/>
          </p:nvSpPr>
          <p:spPr>
            <a:xfrm>
              <a:off x="6210875" y="3699875"/>
              <a:ext cx="121400" cy="121400"/>
            </a:xfrm>
            <a:custGeom>
              <a:avLst/>
              <a:gdLst/>
              <a:ahLst/>
              <a:cxnLst/>
              <a:rect l="l" t="t" r="r" b="b"/>
              <a:pathLst>
                <a:path w="4856" h="4856" extrusionOk="0">
                  <a:moveTo>
                    <a:pt x="1" y="0"/>
                  </a:moveTo>
                  <a:lnTo>
                    <a:pt x="1" y="4855"/>
                  </a:lnTo>
                  <a:lnTo>
                    <a:pt x="4856" y="4855"/>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
            <p:cNvSpPr/>
            <p:nvPr/>
          </p:nvSpPr>
          <p:spPr>
            <a:xfrm>
              <a:off x="6361375" y="1442200"/>
              <a:ext cx="121425" cy="121400"/>
            </a:xfrm>
            <a:custGeom>
              <a:avLst/>
              <a:gdLst/>
              <a:ahLst/>
              <a:cxnLst/>
              <a:rect l="l" t="t" r="r" b="b"/>
              <a:pathLst>
                <a:path w="4857" h="4856" extrusionOk="0">
                  <a:moveTo>
                    <a:pt x="1" y="0"/>
                  </a:moveTo>
                  <a:lnTo>
                    <a:pt x="1" y="4856"/>
                  </a:lnTo>
                  <a:lnTo>
                    <a:pt x="4856" y="4856"/>
                  </a:lnTo>
                  <a:lnTo>
                    <a:pt x="48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
            <p:cNvSpPr/>
            <p:nvPr/>
          </p:nvSpPr>
          <p:spPr>
            <a:xfrm>
              <a:off x="6361375" y="2646275"/>
              <a:ext cx="121425" cy="121425"/>
            </a:xfrm>
            <a:custGeom>
              <a:avLst/>
              <a:gdLst/>
              <a:ahLst/>
              <a:cxnLst/>
              <a:rect l="l" t="t" r="r" b="b"/>
              <a:pathLst>
                <a:path w="4857" h="4857"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
            <p:cNvSpPr/>
            <p:nvPr/>
          </p:nvSpPr>
          <p:spPr>
            <a:xfrm>
              <a:off x="6662400" y="4903950"/>
              <a:ext cx="121400" cy="121400"/>
            </a:xfrm>
            <a:custGeom>
              <a:avLst/>
              <a:gdLst/>
              <a:ahLst/>
              <a:cxnLst/>
              <a:rect l="l" t="t" r="r" b="b"/>
              <a:pathLst>
                <a:path w="4856" h="4856" extrusionOk="0">
                  <a:moveTo>
                    <a:pt x="1" y="1"/>
                  </a:moveTo>
                  <a:lnTo>
                    <a:pt x="1" y="4856"/>
                  </a:lnTo>
                  <a:lnTo>
                    <a:pt x="4856" y="4856"/>
                  </a:lnTo>
                  <a:lnTo>
                    <a:pt x="485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5373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8300" y="739375"/>
            <a:ext cx="67611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1pPr>
            <a:lvl2pPr lvl="1">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2pPr>
            <a:lvl3pPr lvl="2">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3pPr>
            <a:lvl4pPr lvl="3">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4pPr>
            <a:lvl5pPr lvl="4">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5pPr>
            <a:lvl6pPr lvl="5">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6pPr>
            <a:lvl7pPr lvl="6">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7pPr>
            <a:lvl8pPr lvl="7">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8pPr>
            <a:lvl9pPr lvl="8">
              <a:spcBef>
                <a:spcPts val="0"/>
              </a:spcBef>
              <a:spcAft>
                <a:spcPts val="0"/>
              </a:spcAft>
              <a:buClr>
                <a:schemeClr val="dk2"/>
              </a:buClr>
              <a:buSzPts val="3600"/>
              <a:buFont typeface="Dosis ExtraLight"/>
              <a:buNone/>
              <a:defRPr sz="3600">
                <a:solidFill>
                  <a:schemeClr val="dk2"/>
                </a:solidFill>
                <a:latin typeface="Dosis ExtraLight"/>
                <a:ea typeface="Dosis ExtraLight"/>
                <a:cs typeface="Dosis ExtraLight"/>
                <a:sym typeface="Dosis ExtraLight"/>
              </a:defRPr>
            </a:lvl9pPr>
          </a:lstStyle>
          <a:p>
            <a:endParaRPr/>
          </a:p>
        </p:txBody>
      </p:sp>
      <p:sp>
        <p:nvSpPr>
          <p:cNvPr id="7" name="Google Shape;7;p1"/>
          <p:cNvSpPr txBox="1">
            <a:spLocks noGrp="1"/>
          </p:cNvSpPr>
          <p:nvPr>
            <p:ph type="body" idx="1"/>
          </p:nvPr>
        </p:nvSpPr>
        <p:spPr>
          <a:xfrm>
            <a:off x="718300" y="1733550"/>
            <a:ext cx="6761100" cy="2980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1"/>
              </a:buClr>
              <a:buSzPts val="2400"/>
              <a:buFont typeface="Titillium Web Light"/>
              <a:buChar char="▫"/>
              <a:defRPr sz="2400">
                <a:solidFill>
                  <a:schemeClr val="dk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dk1"/>
              </a:buClr>
              <a:buSzPts val="2400"/>
              <a:buFont typeface="Titillium Web Light"/>
              <a:buChar char="■"/>
              <a:defRPr sz="2400">
                <a:solidFill>
                  <a:schemeClr val="dk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91531" y="4720201"/>
            <a:ext cx="548700" cy="393600"/>
          </a:xfrm>
          <a:prstGeom prst="rect">
            <a:avLst/>
          </a:prstGeom>
          <a:noFill/>
          <a:ln>
            <a:noFill/>
          </a:ln>
        </p:spPr>
        <p:txBody>
          <a:bodyPr spcFirstLastPara="1" wrap="square" lIns="91425" tIns="91425" rIns="91425" bIns="91425" anchor="ctr" anchorCtr="0">
            <a:noAutofit/>
          </a:bodyPr>
          <a:lstStyle>
            <a:lvl1pPr lvl="0">
              <a:buNone/>
              <a:defRPr sz="1200">
                <a:solidFill>
                  <a:schemeClr val="dk2"/>
                </a:solidFill>
                <a:latin typeface="Dosis ExtraLight"/>
                <a:ea typeface="Dosis ExtraLight"/>
                <a:cs typeface="Dosis ExtraLight"/>
                <a:sym typeface="Dosis ExtraLight"/>
              </a:defRPr>
            </a:lvl1pPr>
            <a:lvl2pPr lvl="1">
              <a:buNone/>
              <a:defRPr sz="1200">
                <a:solidFill>
                  <a:schemeClr val="dk2"/>
                </a:solidFill>
                <a:latin typeface="Dosis ExtraLight"/>
                <a:ea typeface="Dosis ExtraLight"/>
                <a:cs typeface="Dosis ExtraLight"/>
                <a:sym typeface="Dosis ExtraLight"/>
              </a:defRPr>
            </a:lvl2pPr>
            <a:lvl3pPr lvl="2">
              <a:buNone/>
              <a:defRPr sz="1200">
                <a:solidFill>
                  <a:schemeClr val="dk2"/>
                </a:solidFill>
                <a:latin typeface="Dosis ExtraLight"/>
                <a:ea typeface="Dosis ExtraLight"/>
                <a:cs typeface="Dosis ExtraLight"/>
                <a:sym typeface="Dosis ExtraLight"/>
              </a:defRPr>
            </a:lvl3pPr>
            <a:lvl4pPr lvl="3">
              <a:buNone/>
              <a:defRPr sz="1200">
                <a:solidFill>
                  <a:schemeClr val="dk2"/>
                </a:solidFill>
                <a:latin typeface="Dosis ExtraLight"/>
                <a:ea typeface="Dosis ExtraLight"/>
                <a:cs typeface="Dosis ExtraLight"/>
                <a:sym typeface="Dosis ExtraLight"/>
              </a:defRPr>
            </a:lvl4pPr>
            <a:lvl5pPr lvl="4">
              <a:buNone/>
              <a:defRPr sz="1200">
                <a:solidFill>
                  <a:schemeClr val="dk2"/>
                </a:solidFill>
                <a:latin typeface="Dosis ExtraLight"/>
                <a:ea typeface="Dosis ExtraLight"/>
                <a:cs typeface="Dosis ExtraLight"/>
                <a:sym typeface="Dosis ExtraLight"/>
              </a:defRPr>
            </a:lvl5pPr>
            <a:lvl6pPr lvl="5">
              <a:buNone/>
              <a:defRPr sz="1200">
                <a:solidFill>
                  <a:schemeClr val="dk2"/>
                </a:solidFill>
                <a:latin typeface="Dosis ExtraLight"/>
                <a:ea typeface="Dosis ExtraLight"/>
                <a:cs typeface="Dosis ExtraLight"/>
                <a:sym typeface="Dosis ExtraLight"/>
              </a:defRPr>
            </a:lvl6pPr>
            <a:lvl7pPr lvl="6">
              <a:buNone/>
              <a:defRPr sz="1200">
                <a:solidFill>
                  <a:schemeClr val="dk2"/>
                </a:solidFill>
                <a:latin typeface="Dosis ExtraLight"/>
                <a:ea typeface="Dosis ExtraLight"/>
                <a:cs typeface="Dosis ExtraLight"/>
                <a:sym typeface="Dosis ExtraLight"/>
              </a:defRPr>
            </a:lvl7pPr>
            <a:lvl8pPr lvl="7">
              <a:buNone/>
              <a:defRPr sz="1200">
                <a:solidFill>
                  <a:schemeClr val="dk2"/>
                </a:solidFill>
                <a:latin typeface="Dosis ExtraLight"/>
                <a:ea typeface="Dosis ExtraLight"/>
                <a:cs typeface="Dosis ExtraLight"/>
                <a:sym typeface="Dosis ExtraLight"/>
              </a:defRPr>
            </a:lvl8pPr>
            <a:lvl9pPr lvl="8">
              <a:buNone/>
              <a:defRPr sz="1200">
                <a:solidFill>
                  <a:schemeClr val="dk2"/>
                </a:solidFill>
                <a:latin typeface="Dosis ExtraLight"/>
                <a:ea typeface="Dosis ExtraLight"/>
                <a:cs typeface="Dosis ExtraLight"/>
                <a:sym typeface="Dosis ExtraLigh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hyperlink" Target="mailto:mmark@svsu.edu"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emf"/><Relationship Id="rId1" Type="http://schemas.openxmlformats.org/officeDocument/2006/relationships/slideLayout" Target="../slideLayouts/slideLayout4.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1.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2.emf"/></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33.emf"/></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40.png"/><Relationship Id="rId4"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4.emf"/></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5"/>
        <p:cNvGrpSpPr/>
        <p:nvPr/>
      </p:nvGrpSpPr>
      <p:grpSpPr>
        <a:xfrm>
          <a:off x="0" y="0"/>
          <a:ext cx="0" cy="0"/>
          <a:chOff x="0" y="0"/>
          <a:chExt cx="0" cy="0"/>
        </a:xfrm>
      </p:grpSpPr>
      <p:sp>
        <p:nvSpPr>
          <p:cNvPr id="3836" name="Google Shape;3836;p13"/>
          <p:cNvSpPr txBox="1">
            <a:spLocks noGrp="1"/>
          </p:cNvSpPr>
          <p:nvPr>
            <p:ph type="ctrTitle"/>
          </p:nvPr>
        </p:nvSpPr>
        <p:spPr>
          <a:xfrm>
            <a:off x="762000" y="696425"/>
            <a:ext cx="5396700" cy="359294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bg1"/>
                </a:solidFill>
              </a:rPr>
              <a:t>PATHSIM</a:t>
            </a:r>
            <a:br>
              <a:rPr lang="en-US" dirty="0"/>
            </a:br>
            <a:r>
              <a:rPr lang="en-US" sz="2400" b="1" dirty="0"/>
              <a:t>Contact Tracing with Realistic Path Simulation Using Cellphone Log Data</a:t>
            </a:r>
            <a:br>
              <a:rPr lang="en-US" sz="2400" b="1" dirty="0"/>
            </a:br>
            <a:br>
              <a:rPr lang="en-US" sz="2400" b="1" dirty="0"/>
            </a:br>
            <a:r>
              <a:rPr lang="en-US" sz="2400" b="1" dirty="0"/>
              <a:t>Michael Mark</a:t>
            </a:r>
            <a:br>
              <a:rPr lang="en-US" sz="2400" b="1" dirty="0"/>
            </a:br>
            <a:r>
              <a:rPr lang="en-US" sz="2400" b="1" dirty="0"/>
              <a:t>Masters Thesis 2021</a:t>
            </a:r>
            <a:br>
              <a:rPr lang="en-US" sz="2400" b="1" dirty="0"/>
            </a:br>
            <a:r>
              <a:rPr lang="en-US" sz="2400" b="1" dirty="0"/>
              <a:t>Computer Science and Information Systems</a:t>
            </a:r>
            <a:br>
              <a:rPr lang="en-US" sz="2400" b="1" dirty="0"/>
            </a:br>
            <a:endParaRPr lang="en-US" sz="2400" b="1" dirty="0"/>
          </a:p>
        </p:txBody>
      </p:sp>
      <p:pic>
        <p:nvPicPr>
          <p:cNvPr id="3" name="Picture 2" descr="The email is 400x70 pixels for email signature blocks">
            <a:extLst>
              <a:ext uri="{FF2B5EF4-FFF2-40B4-BE49-F238E27FC236}">
                <a16:creationId xmlns:a16="http://schemas.microsoft.com/office/drawing/2014/main" id="{399542B1-DE0C-4EC2-9CDD-0B9A14CD2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43" y="4373449"/>
            <a:ext cx="3808896" cy="647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pic>
        <p:nvPicPr>
          <p:cNvPr id="1026" name="Picture 2">
            <a:extLst>
              <a:ext uri="{FF2B5EF4-FFF2-40B4-BE49-F238E27FC236}">
                <a16:creationId xmlns:a16="http://schemas.microsoft.com/office/drawing/2014/main" id="{C2EE8712-1049-40E7-A920-4863FA9929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106" t="415" r="29203" b="339"/>
          <a:stretch/>
        </p:blipFill>
        <p:spPr bwMode="auto">
          <a:xfrm>
            <a:off x="-1" y="-1"/>
            <a:ext cx="3300549" cy="5167889"/>
          </a:xfrm>
          <a:prstGeom prst="rect">
            <a:avLst/>
          </a:prstGeom>
          <a:noFill/>
          <a:extLst>
            <a:ext uri="{909E8E84-426E-40DD-AFC4-6F175D3DCCD1}">
              <a14:hiddenFill xmlns:a14="http://schemas.microsoft.com/office/drawing/2010/main">
                <a:solidFill>
                  <a:srgbClr val="FFFFFF"/>
                </a:solidFill>
              </a14:hiddenFill>
            </a:ext>
          </a:extLst>
        </p:spPr>
      </p:pic>
      <p:sp>
        <p:nvSpPr>
          <p:cNvPr id="3914" name="Google Shape;3914;p22"/>
          <p:cNvSpPr txBox="1">
            <a:spLocks noGrp="1"/>
          </p:cNvSpPr>
          <p:nvPr>
            <p:ph type="title"/>
          </p:nvPr>
        </p:nvSpPr>
        <p:spPr>
          <a:xfrm>
            <a:off x="3556334" y="1155012"/>
            <a:ext cx="3906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CHINA</a:t>
            </a:r>
            <a:endParaRPr dirty="0"/>
          </a:p>
        </p:txBody>
      </p:sp>
      <p:sp>
        <p:nvSpPr>
          <p:cNvPr id="3915" name="Google Shape;3915;p22"/>
          <p:cNvSpPr txBox="1">
            <a:spLocks noGrp="1"/>
          </p:cNvSpPr>
          <p:nvPr>
            <p:ph type="body" idx="1"/>
          </p:nvPr>
        </p:nvSpPr>
        <p:spPr>
          <a:xfrm>
            <a:off x="3556334" y="1920587"/>
            <a:ext cx="3906600" cy="22719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Clr>
                <a:schemeClr val="bg2"/>
              </a:buClr>
              <a:buFont typeface="Wingdings" panose="05000000000000000000" pitchFamily="2" charset="2"/>
              <a:buChar char="§"/>
            </a:pPr>
            <a:r>
              <a:rPr lang="en" sz="1800" dirty="0"/>
              <a:t>Has a virus exceptionalism policy</a:t>
            </a:r>
          </a:p>
          <a:p>
            <a:pPr marL="285750" lvl="0" indent="-285750" algn="l" rtl="0">
              <a:spcBef>
                <a:spcPts val="600"/>
              </a:spcBef>
              <a:spcAft>
                <a:spcPts val="0"/>
              </a:spcAft>
              <a:buClr>
                <a:schemeClr val="bg2"/>
              </a:buClr>
              <a:buFont typeface="Wingdings" panose="05000000000000000000" pitchFamily="2" charset="2"/>
              <a:buChar char="§"/>
            </a:pPr>
            <a:r>
              <a:rPr lang="en" sz="1800" dirty="0"/>
              <a:t>Uses cellphone apps</a:t>
            </a:r>
          </a:p>
          <a:p>
            <a:pPr marL="285750" lvl="0" indent="-285750" algn="l" rtl="0">
              <a:spcBef>
                <a:spcPts val="600"/>
              </a:spcBef>
              <a:spcAft>
                <a:spcPts val="0"/>
              </a:spcAft>
              <a:buClr>
                <a:schemeClr val="bg2"/>
              </a:buClr>
              <a:buFont typeface="Wingdings" panose="05000000000000000000" pitchFamily="2" charset="2"/>
              <a:buChar char="§"/>
            </a:pPr>
            <a:r>
              <a:rPr lang="en" sz="1800" dirty="0"/>
              <a:t>QR code scans to check individuals</a:t>
            </a:r>
          </a:p>
          <a:p>
            <a:pPr marL="285750" lvl="0" indent="-285750" algn="l" rtl="0">
              <a:spcBef>
                <a:spcPts val="600"/>
              </a:spcBef>
              <a:spcAft>
                <a:spcPts val="0"/>
              </a:spcAft>
              <a:buClr>
                <a:schemeClr val="bg2"/>
              </a:buClr>
              <a:buFont typeface="Wingdings" panose="05000000000000000000" pitchFamily="2" charset="2"/>
              <a:buChar char="§"/>
            </a:pPr>
            <a:r>
              <a:rPr lang="en" sz="1800" dirty="0"/>
              <a:t>Before and entering stores</a:t>
            </a:r>
          </a:p>
          <a:p>
            <a:pPr marL="285750" lvl="0" indent="-285750" algn="l" rtl="0">
              <a:spcBef>
                <a:spcPts val="600"/>
              </a:spcBef>
              <a:spcAft>
                <a:spcPts val="0"/>
              </a:spcAft>
              <a:buClr>
                <a:schemeClr val="bg2"/>
              </a:buClr>
              <a:buFont typeface="Wingdings" panose="05000000000000000000" pitchFamily="2" charset="2"/>
              <a:buChar char="§"/>
            </a:pPr>
            <a:r>
              <a:rPr lang="en" sz="1800" dirty="0"/>
              <a:t>Check temperatures</a:t>
            </a:r>
            <a:endParaRPr sz="1800" dirty="0"/>
          </a:p>
        </p:txBody>
      </p:sp>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7" name="TextBox 6">
            <a:extLst>
              <a:ext uri="{FF2B5EF4-FFF2-40B4-BE49-F238E27FC236}">
                <a16:creationId xmlns:a16="http://schemas.microsoft.com/office/drawing/2014/main" id="{02819ED7-D560-4EC8-927B-921102746A19}"/>
              </a:ext>
            </a:extLst>
          </p:cNvPr>
          <p:cNvSpPr txBox="1"/>
          <p:nvPr/>
        </p:nvSpPr>
        <p:spPr>
          <a:xfrm>
            <a:off x="3244922" y="4830703"/>
            <a:ext cx="4407528" cy="338554"/>
          </a:xfrm>
          <a:prstGeom prst="rect">
            <a:avLst/>
          </a:prstGeom>
          <a:noFill/>
        </p:spPr>
        <p:txBody>
          <a:bodyPr wrap="square">
            <a:spAutoFit/>
          </a:bodyPr>
          <a:lstStyle/>
          <a:p>
            <a:r>
              <a:rPr lang="en-US" sz="800" dirty="0"/>
              <a:t>Image Source: https://content.fortune.com/wp-content/uploads/2020/04/INN.05.20.China-QR-Health-Code.jpg</a:t>
            </a:r>
          </a:p>
        </p:txBody>
      </p:sp>
    </p:spTree>
    <p:extLst>
      <p:ext uri="{BB962C8B-B14F-4D97-AF65-F5344CB8AC3E}">
        <p14:creationId xmlns:p14="http://schemas.microsoft.com/office/powerpoint/2010/main" val="1165798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7" name="Google Shape;3917;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
        <p:nvSpPr>
          <p:cNvPr id="3914" name="Google Shape;3914;p22"/>
          <p:cNvSpPr txBox="1">
            <a:spLocks noGrp="1"/>
          </p:cNvSpPr>
          <p:nvPr>
            <p:ph type="title" idx="4294967295"/>
          </p:nvPr>
        </p:nvSpPr>
        <p:spPr>
          <a:xfrm>
            <a:off x="1454872" y="1397866"/>
            <a:ext cx="3906837" cy="857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1"/>
                </a:solidFill>
              </a:rPr>
              <a:t>SOUTH KOREA</a:t>
            </a:r>
            <a:endParaRPr dirty="0">
              <a:solidFill>
                <a:schemeClr val="accent1"/>
              </a:solidFill>
            </a:endParaRPr>
          </a:p>
        </p:txBody>
      </p:sp>
      <p:sp>
        <p:nvSpPr>
          <p:cNvPr id="3915" name="Google Shape;3915;p22"/>
          <p:cNvSpPr txBox="1">
            <a:spLocks noGrp="1"/>
          </p:cNvSpPr>
          <p:nvPr>
            <p:ph type="body" idx="4294967295"/>
          </p:nvPr>
        </p:nvSpPr>
        <p:spPr>
          <a:xfrm>
            <a:off x="1454872" y="2163041"/>
            <a:ext cx="3906837" cy="227171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dirty="0">
                <a:solidFill>
                  <a:schemeClr val="accent1"/>
                </a:solidFill>
              </a:rPr>
              <a:t>Uses a combination of:</a:t>
            </a:r>
          </a:p>
          <a:p>
            <a:pPr marL="285750" indent="-285750"/>
            <a:r>
              <a:rPr lang="en" sz="1800" dirty="0">
                <a:solidFill>
                  <a:schemeClr val="accent1"/>
                </a:solidFill>
              </a:rPr>
              <a:t>CCTV footage</a:t>
            </a:r>
          </a:p>
          <a:p>
            <a:pPr marL="285750" indent="-285750"/>
            <a:r>
              <a:rPr lang="en" sz="1800" dirty="0">
                <a:solidFill>
                  <a:schemeClr val="accent1"/>
                </a:solidFill>
              </a:rPr>
              <a:t>Cellphone signal data</a:t>
            </a:r>
          </a:p>
          <a:p>
            <a:pPr marL="285750" indent="-285750"/>
            <a:r>
              <a:rPr lang="en" sz="1800" dirty="0">
                <a:solidFill>
                  <a:schemeClr val="accent1"/>
                </a:solidFill>
              </a:rPr>
              <a:t>Credit card transactions</a:t>
            </a:r>
          </a:p>
          <a:p>
            <a:pPr marL="285750" indent="-285750"/>
            <a:r>
              <a:rPr lang="en" sz="1800" dirty="0">
                <a:solidFill>
                  <a:schemeClr val="accent1"/>
                </a:solidFill>
              </a:rPr>
              <a:t>GPS location data</a:t>
            </a:r>
          </a:p>
        </p:txBody>
      </p:sp>
      <p:pic>
        <p:nvPicPr>
          <p:cNvPr id="2050" name="Picture 2">
            <a:extLst>
              <a:ext uri="{FF2B5EF4-FFF2-40B4-BE49-F238E27FC236}">
                <a16:creationId xmlns:a16="http://schemas.microsoft.com/office/drawing/2014/main" id="{26D5D990-07B0-42AD-8426-CA57D280A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9" r="53408"/>
          <a:stretch/>
        </p:blipFill>
        <p:spPr bwMode="auto">
          <a:xfrm>
            <a:off x="5063836" y="0"/>
            <a:ext cx="4080164"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51154AE-EBC2-457D-AE62-D0D58D91E9CD}"/>
              </a:ext>
            </a:extLst>
          </p:cNvPr>
          <p:cNvSpPr txBox="1"/>
          <p:nvPr/>
        </p:nvSpPr>
        <p:spPr>
          <a:xfrm>
            <a:off x="4613723" y="4938487"/>
            <a:ext cx="4591122" cy="215444"/>
          </a:xfrm>
          <a:prstGeom prst="rect">
            <a:avLst/>
          </a:prstGeom>
          <a:noFill/>
        </p:spPr>
        <p:txBody>
          <a:bodyPr wrap="square">
            <a:spAutoFit/>
          </a:bodyPr>
          <a:lstStyle/>
          <a:p>
            <a:r>
              <a:rPr lang="en-US" sz="800" dirty="0">
                <a:solidFill>
                  <a:schemeClr val="accent2"/>
                </a:solidFill>
              </a:rPr>
              <a:t>Image Source: https://undark.org/wp-content/uploads/2020/10/GettyImages-1227136850-edit.jpg</a:t>
            </a:r>
          </a:p>
        </p:txBody>
      </p:sp>
    </p:spTree>
    <p:extLst>
      <p:ext uri="{BB962C8B-B14F-4D97-AF65-F5344CB8AC3E}">
        <p14:creationId xmlns:p14="http://schemas.microsoft.com/office/powerpoint/2010/main" val="282669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EA868F1-62FA-4600-86C6-727B03110F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87259" y="1502563"/>
            <a:ext cx="4088720" cy="25758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043DA5D-5793-4D94-8CB8-BB9F47253C86}"/>
              </a:ext>
            </a:extLst>
          </p:cNvPr>
          <p:cNvSpPr>
            <a:spLocks noGrp="1"/>
          </p:cNvSpPr>
          <p:nvPr>
            <p:ph type="title"/>
          </p:nvPr>
        </p:nvSpPr>
        <p:spPr>
          <a:xfrm>
            <a:off x="718300" y="429450"/>
            <a:ext cx="6761100" cy="857400"/>
          </a:xfrm>
        </p:spPr>
        <p:txBody>
          <a:bodyPr>
            <a:normAutofit/>
          </a:bodyPr>
          <a:lstStyle/>
          <a:p>
            <a:r>
              <a:rPr lang="en-US" dirty="0"/>
              <a:t>Social media contact tracing </a:t>
            </a:r>
          </a:p>
        </p:txBody>
      </p:sp>
      <p:sp>
        <p:nvSpPr>
          <p:cNvPr id="3" name="Content Placeholder 2">
            <a:extLst>
              <a:ext uri="{FF2B5EF4-FFF2-40B4-BE49-F238E27FC236}">
                <a16:creationId xmlns:a16="http://schemas.microsoft.com/office/drawing/2014/main" id="{C402C0A9-D2ED-4C11-8C61-AB563972C3CE}"/>
              </a:ext>
            </a:extLst>
          </p:cNvPr>
          <p:cNvSpPr>
            <a:spLocks noGrp="1"/>
          </p:cNvSpPr>
          <p:nvPr>
            <p:ph type="body" idx="1"/>
          </p:nvPr>
        </p:nvSpPr>
        <p:spPr>
          <a:xfrm>
            <a:off x="375404" y="1530350"/>
            <a:ext cx="4615700" cy="3346450"/>
          </a:xfrm>
        </p:spPr>
        <p:txBody>
          <a:bodyPr>
            <a:normAutofit lnSpcReduction="10000"/>
          </a:bodyPr>
          <a:lstStyle/>
          <a:p>
            <a:pPr>
              <a:buClr>
                <a:schemeClr val="tx1"/>
              </a:buClr>
              <a:buFont typeface="Wingdings" panose="05000000000000000000" pitchFamily="2" charset="2"/>
              <a:buChar char="§"/>
            </a:pPr>
            <a:r>
              <a:rPr lang="en-US" dirty="0"/>
              <a:t>Based off Facebook and other similar social media sites or apps</a:t>
            </a:r>
          </a:p>
          <a:p>
            <a:pPr>
              <a:buClr>
                <a:schemeClr val="tx1"/>
              </a:buClr>
              <a:buFont typeface="Wingdings" panose="05000000000000000000" pitchFamily="2" charset="2"/>
              <a:buChar char="§"/>
            </a:pPr>
            <a:r>
              <a:rPr lang="en-US" dirty="0"/>
              <a:t>Uses tagged posts to find users locations based on time stamps (geotag)</a:t>
            </a:r>
          </a:p>
          <a:p>
            <a:pPr>
              <a:buClr>
                <a:schemeClr val="tx1"/>
              </a:buClr>
              <a:buFont typeface="Wingdings" panose="05000000000000000000" pitchFamily="2" charset="2"/>
              <a:buChar char="§"/>
            </a:pPr>
            <a:r>
              <a:rPr lang="en-US" dirty="0"/>
              <a:t>Highly intrusive</a:t>
            </a:r>
          </a:p>
          <a:p>
            <a:pPr>
              <a:buClr>
                <a:schemeClr val="tx1"/>
              </a:buClr>
              <a:buFont typeface="Wingdings" panose="05000000000000000000" pitchFamily="2" charset="2"/>
              <a:buChar char="§"/>
            </a:pPr>
            <a:r>
              <a:rPr lang="en-US" dirty="0"/>
              <a:t>May lead to identity fraud</a:t>
            </a:r>
          </a:p>
        </p:txBody>
      </p:sp>
    </p:spTree>
    <p:extLst>
      <p:ext uri="{BB962C8B-B14F-4D97-AF65-F5344CB8AC3E}">
        <p14:creationId xmlns:p14="http://schemas.microsoft.com/office/powerpoint/2010/main" val="2025375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300" y="50315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Other Methods of Contact Tracing</a:t>
            </a:r>
            <a:endParaRPr dirty="0"/>
          </a:p>
        </p:txBody>
      </p:sp>
      <p:sp>
        <p:nvSpPr>
          <p:cNvPr id="4068" name="Google Shape;4068;p36"/>
          <p:cNvSpPr txBox="1">
            <a:spLocks noGrp="1"/>
          </p:cNvSpPr>
          <p:nvPr>
            <p:ph type="body" idx="1"/>
          </p:nvPr>
        </p:nvSpPr>
        <p:spPr>
          <a:xfrm>
            <a:off x="718300" y="1497330"/>
            <a:ext cx="6761100" cy="29805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Clr>
                <a:schemeClr val="bg2"/>
              </a:buClr>
              <a:buSzPts val="2400"/>
              <a:buChar char="▪"/>
            </a:pPr>
            <a:r>
              <a:rPr lang="en-US" sz="2400" dirty="0"/>
              <a:t>Manual Contact Tracing</a:t>
            </a:r>
          </a:p>
          <a:p>
            <a:pPr marR="0" lvl="1" algn="l" defTabSz="914400" rtl="0" eaLnBrk="1" fontAlgn="auto" latinLnBrk="0" hangingPunct="1">
              <a:lnSpc>
                <a:spcPct val="115000"/>
              </a:lnSpc>
              <a:spcBef>
                <a:spcPts val="600"/>
              </a:spcBef>
              <a:spcAft>
                <a:spcPts val="0"/>
              </a:spcAft>
              <a:buClr>
                <a:srgbClr val="D3EBD5"/>
              </a:buClr>
              <a:buSzPts val="2400"/>
              <a:buFontTx/>
              <a:buChar char="-"/>
              <a:tabLst/>
              <a:defRPr/>
            </a:pPr>
            <a:r>
              <a:rPr kumimoji="0" lang="en-US" sz="1800" b="0" i="0" u="none" strike="noStrike" kern="0" cap="none" spc="0" normalizeH="0" baseline="0" noProof="0" dirty="0">
                <a:ln>
                  <a:noFill/>
                </a:ln>
                <a:solidFill>
                  <a:srgbClr val="003B55"/>
                </a:solidFill>
                <a:effectLst/>
                <a:uLnTx/>
                <a:uFillTx/>
                <a:latin typeface="Titillium Web Light"/>
                <a:sym typeface="Titillium Web Light"/>
              </a:rPr>
              <a:t>Used in healthcare</a:t>
            </a:r>
            <a:endParaRPr lang="en-US" sz="2400" dirty="0"/>
          </a:p>
          <a:p>
            <a:pPr marL="457200" lvl="0" indent="-381000" algn="l" rtl="0">
              <a:lnSpc>
                <a:spcPct val="115000"/>
              </a:lnSpc>
              <a:spcBef>
                <a:spcPts val="600"/>
              </a:spcBef>
              <a:spcAft>
                <a:spcPts val="0"/>
              </a:spcAft>
              <a:buClr>
                <a:schemeClr val="bg2"/>
              </a:buClr>
              <a:buSzPts val="2400"/>
              <a:buChar char="▪"/>
            </a:pPr>
            <a:r>
              <a:rPr lang="en-US" sz="2400" dirty="0"/>
              <a:t>Contact tracing using Wi-Fi</a:t>
            </a:r>
          </a:p>
          <a:p>
            <a:pPr lvl="1">
              <a:lnSpc>
                <a:spcPct val="115000"/>
              </a:lnSpc>
              <a:spcBef>
                <a:spcPts val="600"/>
              </a:spcBef>
              <a:buFontTx/>
              <a:buChar char="-"/>
            </a:pPr>
            <a:r>
              <a:rPr lang="en-US" sz="1800" dirty="0"/>
              <a:t>Uses MAC address to do contact tracing</a:t>
            </a:r>
          </a:p>
          <a:p>
            <a:pPr lvl="1">
              <a:lnSpc>
                <a:spcPct val="115000"/>
              </a:lnSpc>
              <a:spcBef>
                <a:spcPts val="600"/>
              </a:spcBef>
              <a:buFontTx/>
              <a:buChar char="-"/>
            </a:pPr>
            <a:r>
              <a:rPr lang="en-US" sz="1800" dirty="0"/>
              <a:t>Usually indoors or college campuses</a:t>
            </a:r>
          </a:p>
          <a:p>
            <a:pPr marL="457200" lvl="0" indent="-381000" algn="l" rtl="0">
              <a:lnSpc>
                <a:spcPct val="115000"/>
              </a:lnSpc>
              <a:spcBef>
                <a:spcPts val="600"/>
              </a:spcBef>
              <a:spcAft>
                <a:spcPts val="0"/>
              </a:spcAft>
              <a:buClr>
                <a:schemeClr val="bg2"/>
              </a:buClr>
              <a:buSzPts val="2400"/>
              <a:buChar char="▪"/>
            </a:pPr>
            <a:r>
              <a:rPr lang="en-US" dirty="0"/>
              <a:t>Contact tracing via wearable devices </a:t>
            </a:r>
          </a:p>
          <a:p>
            <a:pPr lvl="1">
              <a:lnSpc>
                <a:spcPct val="115000"/>
              </a:lnSpc>
              <a:spcBef>
                <a:spcPts val="600"/>
              </a:spcBef>
              <a:buClr>
                <a:schemeClr val="bg2"/>
              </a:buClr>
              <a:buFontTx/>
              <a:buChar char="-"/>
            </a:pPr>
            <a:r>
              <a:rPr kumimoji="0" lang="en-US" sz="1800" b="0" i="0" u="none" strike="noStrike" kern="0" cap="none" spc="0" normalizeH="0" baseline="0" noProof="0" dirty="0">
                <a:ln>
                  <a:noFill/>
                </a:ln>
                <a:solidFill>
                  <a:srgbClr val="003B55"/>
                </a:solidFill>
                <a:effectLst/>
                <a:uLnTx/>
                <a:uFillTx/>
                <a:latin typeface="Titillium Web Light"/>
                <a:sym typeface="Titillium Web Light"/>
              </a:rPr>
              <a:t>Used in factories</a:t>
            </a:r>
          </a:p>
          <a:p>
            <a:pPr lvl="0" algn="l" rtl="0">
              <a:lnSpc>
                <a:spcPct val="115000"/>
              </a:lnSpc>
              <a:spcBef>
                <a:spcPts val="600"/>
              </a:spcBef>
              <a:spcAft>
                <a:spcPts val="0"/>
              </a:spcAft>
              <a:buClr>
                <a:schemeClr val="bg2"/>
              </a:buClr>
              <a:buSzPts val="2400"/>
              <a:buFontTx/>
              <a:buChar char="-"/>
            </a:pPr>
            <a:endParaRPr kumimoji="0" lang="en-US" sz="1800" b="0" i="0" u="none" strike="noStrike" kern="0" cap="none" spc="0" normalizeH="0" baseline="0" noProof="0" dirty="0">
              <a:ln>
                <a:noFill/>
              </a:ln>
              <a:solidFill>
                <a:srgbClr val="003B55"/>
              </a:solidFill>
              <a:effectLst/>
              <a:uLnTx/>
              <a:uFillTx/>
              <a:latin typeface="Titillium Web Light"/>
              <a:sym typeface="Titillium Web Light"/>
            </a:endParaRPr>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4038262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3905" name="Google Shape;3905;p21"/>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CURRENT METHODS ARE</a:t>
            </a:r>
            <a:endParaRPr dirty="0"/>
          </a:p>
        </p:txBody>
      </p:sp>
      <p:sp>
        <p:nvSpPr>
          <p:cNvPr id="3906" name="Google Shape;3906;p21"/>
          <p:cNvSpPr txBox="1">
            <a:spLocks noGrp="1"/>
          </p:cNvSpPr>
          <p:nvPr>
            <p:ph type="body" idx="1"/>
          </p:nvPr>
        </p:nvSpPr>
        <p:spPr>
          <a:xfrm>
            <a:off x="718300" y="1755475"/>
            <a:ext cx="2179200" cy="3094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Ineffective</a:t>
            </a:r>
          </a:p>
          <a:p>
            <a:pPr marL="285750" lvl="0" indent="-285750" algn="l" rtl="0">
              <a:spcBef>
                <a:spcPts val="600"/>
              </a:spcBef>
              <a:spcAft>
                <a:spcPts val="0"/>
              </a:spcAft>
              <a:buFontTx/>
              <a:buChar char="-"/>
            </a:pPr>
            <a:r>
              <a:rPr lang="en-US" dirty="0"/>
              <a:t>Not accurate (Bluetooth between rooms)</a:t>
            </a:r>
          </a:p>
          <a:p>
            <a:pPr marL="285750" lvl="0" indent="-285750" algn="l" rtl="0">
              <a:spcBef>
                <a:spcPts val="600"/>
              </a:spcBef>
              <a:spcAft>
                <a:spcPts val="0"/>
              </a:spcAft>
              <a:buFontTx/>
              <a:buChar char="-"/>
            </a:pPr>
            <a:r>
              <a:rPr lang="en-US" dirty="0"/>
              <a:t>Poor adoption rate</a:t>
            </a:r>
          </a:p>
          <a:p>
            <a:pPr marL="285750" lvl="0" indent="-285750" algn="l" rtl="0">
              <a:spcBef>
                <a:spcPts val="600"/>
              </a:spcBef>
              <a:spcAft>
                <a:spcPts val="0"/>
              </a:spcAft>
              <a:buFontTx/>
              <a:buChar char="-"/>
            </a:pPr>
            <a:r>
              <a:rPr lang="en-US" dirty="0"/>
              <a:t>Susceptible to network attacks.</a:t>
            </a:r>
          </a:p>
        </p:txBody>
      </p:sp>
      <p:sp>
        <p:nvSpPr>
          <p:cNvPr id="3907" name="Google Shape;3907;p21"/>
          <p:cNvSpPr txBox="1">
            <a:spLocks noGrp="1"/>
          </p:cNvSpPr>
          <p:nvPr>
            <p:ph type="body" idx="2"/>
          </p:nvPr>
        </p:nvSpPr>
        <p:spPr>
          <a:xfrm>
            <a:off x="3009263" y="1755475"/>
            <a:ext cx="2179200" cy="3094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User Dependent</a:t>
            </a:r>
            <a:endParaRPr b="1" dirty="0"/>
          </a:p>
          <a:p>
            <a:pPr marL="0" lvl="0" indent="0" algn="l" rtl="0">
              <a:spcBef>
                <a:spcPts val="600"/>
              </a:spcBef>
              <a:spcAft>
                <a:spcPts val="0"/>
              </a:spcAft>
              <a:buNone/>
            </a:pPr>
            <a:r>
              <a:rPr lang="en" dirty="0"/>
              <a:t>Requires the users to take some kind of action:</a:t>
            </a:r>
          </a:p>
          <a:p>
            <a:pPr marL="285750" lvl="0" indent="-285750" algn="l" rtl="0">
              <a:spcBef>
                <a:spcPts val="600"/>
              </a:spcBef>
              <a:spcAft>
                <a:spcPts val="0"/>
              </a:spcAft>
              <a:buFontTx/>
              <a:buChar char="-"/>
            </a:pPr>
            <a:r>
              <a:rPr lang="en" dirty="0"/>
              <a:t>Download app</a:t>
            </a:r>
          </a:p>
          <a:p>
            <a:pPr marL="285750" lvl="0" indent="-285750" algn="l" rtl="0">
              <a:spcBef>
                <a:spcPts val="600"/>
              </a:spcBef>
              <a:spcAft>
                <a:spcPts val="0"/>
              </a:spcAft>
              <a:buFontTx/>
              <a:buChar char="-"/>
            </a:pPr>
            <a:r>
              <a:rPr lang="en" dirty="0"/>
              <a:t>Scan codes</a:t>
            </a:r>
          </a:p>
          <a:p>
            <a:pPr marL="285750" lvl="0" indent="-285750" algn="l" rtl="0">
              <a:spcBef>
                <a:spcPts val="600"/>
              </a:spcBef>
              <a:spcAft>
                <a:spcPts val="0"/>
              </a:spcAft>
              <a:buFontTx/>
              <a:buChar char="-"/>
            </a:pPr>
            <a:r>
              <a:rPr lang="en" dirty="0"/>
              <a:t>Check phones often</a:t>
            </a:r>
          </a:p>
          <a:p>
            <a:pPr marL="285750" lvl="0" indent="-285750" algn="l" rtl="0">
              <a:spcBef>
                <a:spcPts val="600"/>
              </a:spcBef>
              <a:spcAft>
                <a:spcPts val="0"/>
              </a:spcAft>
              <a:buFontTx/>
              <a:buChar char="-"/>
            </a:pPr>
            <a:r>
              <a:rPr lang="en" dirty="0"/>
              <a:t>Input data</a:t>
            </a:r>
          </a:p>
          <a:p>
            <a:pPr marL="285750" lvl="0" indent="-285750" algn="l" rtl="0">
              <a:spcBef>
                <a:spcPts val="600"/>
              </a:spcBef>
              <a:spcAft>
                <a:spcPts val="0"/>
              </a:spcAft>
              <a:buFontTx/>
              <a:buChar char="-"/>
            </a:pPr>
            <a:r>
              <a:rPr lang="en" dirty="0"/>
              <a:t>Activate Bluetooth</a:t>
            </a:r>
          </a:p>
        </p:txBody>
      </p:sp>
      <p:sp>
        <p:nvSpPr>
          <p:cNvPr id="3908" name="Google Shape;3908;p21"/>
          <p:cNvSpPr txBox="1">
            <a:spLocks noGrp="1"/>
          </p:cNvSpPr>
          <p:nvPr>
            <p:ph type="body" idx="3"/>
          </p:nvPr>
        </p:nvSpPr>
        <p:spPr>
          <a:xfrm>
            <a:off x="5300226" y="1755475"/>
            <a:ext cx="2179200" cy="3094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Privacy Intrusive</a:t>
            </a:r>
            <a:endParaRPr b="1" dirty="0"/>
          </a:p>
          <a:p>
            <a:pPr marL="0" lvl="0" indent="0" algn="l" rtl="0">
              <a:spcBef>
                <a:spcPts val="600"/>
              </a:spcBef>
              <a:spcAft>
                <a:spcPts val="0"/>
              </a:spcAft>
              <a:buNone/>
            </a:pPr>
            <a:r>
              <a:rPr lang="en-US" dirty="0"/>
              <a:t>Singapore sends all </a:t>
            </a:r>
            <a:r>
              <a:rPr lang="en-US" dirty="0" err="1"/>
              <a:t>TraceTogether</a:t>
            </a:r>
            <a:r>
              <a:rPr lang="en-US" dirty="0"/>
              <a:t> app data to the police that can be used for other purposes* (murder investigations and other crimes)</a:t>
            </a:r>
            <a:endParaRPr dirty="0"/>
          </a:p>
        </p:txBody>
      </p:sp>
      <p:sp>
        <p:nvSpPr>
          <p:cNvPr id="3909" name="Google Shape;3909;p21"/>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
        <p:nvSpPr>
          <p:cNvPr id="8" name="TextBox 7">
            <a:extLst>
              <a:ext uri="{FF2B5EF4-FFF2-40B4-BE49-F238E27FC236}">
                <a16:creationId xmlns:a16="http://schemas.microsoft.com/office/drawing/2014/main" id="{0BBD3A19-320E-4019-8E31-B96B41395AD3}"/>
              </a:ext>
            </a:extLst>
          </p:cNvPr>
          <p:cNvSpPr txBox="1"/>
          <p:nvPr/>
        </p:nvSpPr>
        <p:spPr>
          <a:xfrm>
            <a:off x="2526823" y="4921644"/>
            <a:ext cx="5400296" cy="221856"/>
          </a:xfrm>
          <a:prstGeom prst="rect">
            <a:avLst/>
          </a:prstGeom>
          <a:noFill/>
        </p:spPr>
        <p:txBody>
          <a:bodyPr wrap="square">
            <a:spAutoFit/>
          </a:bodyPr>
          <a:lstStyle/>
          <a:p>
            <a:pPr marL="0" lvl="0" indent="0" algn="l" rtl="0">
              <a:lnSpc>
                <a:spcPct val="115000"/>
              </a:lnSpc>
              <a:spcBef>
                <a:spcPts val="0"/>
              </a:spcBef>
              <a:spcAft>
                <a:spcPts val="0"/>
              </a:spcAft>
              <a:buNone/>
            </a:pPr>
            <a:r>
              <a:rPr lang="en-US" sz="800" dirty="0">
                <a:solidFill>
                  <a:schemeClr val="tx1"/>
                </a:solidFill>
              </a:rPr>
              <a:t>*Source: https://www.technologyreview.com/2021/01/11/1016004/singapore-tracetogether-contact-tracing-police/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8" name="Google Shape;3878;p19"/>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rgbClr val="80BFB7"/>
                </a:solidFill>
              </a:rPr>
              <a:t>Does not require user intervention and is privacy preserving</a:t>
            </a:r>
            <a:endParaRPr dirty="0">
              <a:solidFill>
                <a:srgbClr val="80BFB7"/>
              </a:solidFill>
            </a:endParaRPr>
          </a:p>
        </p:txBody>
      </p:sp>
      <p:sp>
        <p:nvSpPr>
          <p:cNvPr id="3892" name="Google Shape;3892;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sp>
        <p:nvSpPr>
          <p:cNvPr id="5" name="Google Shape;3877;p19">
            <a:extLst>
              <a:ext uri="{FF2B5EF4-FFF2-40B4-BE49-F238E27FC236}">
                <a16:creationId xmlns:a16="http://schemas.microsoft.com/office/drawing/2014/main" id="{1BEEEBEA-31DF-4AEE-9063-4273BA67BEFB}"/>
              </a:ext>
            </a:extLst>
          </p:cNvPr>
          <p:cNvSpPr txBox="1">
            <a:spLocks/>
          </p:cNvSpPr>
          <p:nvPr/>
        </p:nvSpPr>
        <p:spPr>
          <a:xfrm>
            <a:off x="685800" y="2650150"/>
            <a:ext cx="5495100" cy="115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1pPr>
            <a:lvl2pPr marR="0" lvl="1"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2pPr>
            <a:lvl3pPr marR="0" lvl="2"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3pPr>
            <a:lvl4pPr marR="0" lvl="3"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4pPr>
            <a:lvl5pPr marR="0" lvl="4"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5pPr>
            <a:lvl6pPr marR="0" lvl="5"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6pPr>
            <a:lvl7pPr marR="0" lvl="6"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7pPr>
            <a:lvl8pPr marR="0" lvl="7"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8pPr>
            <a:lvl9pPr marR="0" lvl="8" algn="l" rtl="0">
              <a:lnSpc>
                <a:spcPct val="100000"/>
              </a:lnSpc>
              <a:spcBef>
                <a:spcPts val="0"/>
              </a:spcBef>
              <a:spcAft>
                <a:spcPts val="0"/>
              </a:spcAft>
              <a:buClr>
                <a:schemeClr val="dk2"/>
              </a:buClr>
              <a:buSzPts val="3600"/>
              <a:buFont typeface="Dosis ExtraLight"/>
              <a:buNone/>
              <a:defRPr sz="3600" b="0" i="0" u="none" strike="noStrike" cap="none">
                <a:solidFill>
                  <a:schemeClr val="dk2"/>
                </a:solidFill>
                <a:latin typeface="Dosis ExtraLight"/>
                <a:ea typeface="Dosis ExtraLight"/>
                <a:cs typeface="Dosis ExtraLight"/>
                <a:sym typeface="Dosis ExtraLight"/>
              </a:defRPr>
            </a:lvl9pPr>
          </a:lstStyle>
          <a:p>
            <a:r>
              <a:rPr lang="en-US" sz="7200" dirty="0">
                <a:solidFill>
                  <a:srgbClr val="D3EBD5"/>
                </a:solidFill>
              </a:rPr>
              <a:t>PATHSIM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D3EBD5"/>
                </a:solidFill>
              </a:rPr>
              <a:t>PATHSIM</a:t>
            </a:r>
            <a:endParaRPr sz="7200" dirty="0">
              <a:solidFill>
                <a:srgbClr val="D3EBD5"/>
              </a:solidFill>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sp>
        <p:nvSpPr>
          <p:cNvPr id="19" name="TextBox 18">
            <a:extLst>
              <a:ext uri="{FF2B5EF4-FFF2-40B4-BE49-F238E27FC236}">
                <a16:creationId xmlns:a16="http://schemas.microsoft.com/office/drawing/2014/main" id="{0A3E3D93-0A02-41BF-95AB-FA73F3363C3C}"/>
              </a:ext>
            </a:extLst>
          </p:cNvPr>
          <p:cNvSpPr txBox="1"/>
          <p:nvPr/>
        </p:nvSpPr>
        <p:spPr>
          <a:xfrm>
            <a:off x="3979226" y="778951"/>
            <a:ext cx="4572000" cy="4031873"/>
          </a:xfrm>
          <a:prstGeom prst="rect">
            <a:avLst/>
          </a:prstGeom>
          <a:noFill/>
        </p:spPr>
        <p:txBody>
          <a:bodyPr wrap="square">
            <a:spAutoFit/>
          </a:bodyPr>
          <a:lstStyle/>
          <a:p>
            <a:pPr marL="457200" indent="-457200">
              <a:spcBef>
                <a:spcPts val="600"/>
              </a:spcBef>
              <a:buClr>
                <a:schemeClr val="accent1"/>
              </a:buClr>
              <a:buSzPts val="2400"/>
              <a:buFont typeface="+mj-lt"/>
              <a:buAutoNum type="arabicPeriod"/>
            </a:pPr>
            <a:r>
              <a:rPr lang="en-US" sz="2400" dirty="0">
                <a:solidFill>
                  <a:schemeClr val="accent2"/>
                </a:solidFill>
                <a:latin typeface="Titillium Web Light"/>
                <a:sym typeface="Titillium Web Light"/>
              </a:rPr>
              <a:t>Contact Tracing</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Cellphone LTE Network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VECSIM Prior 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PATHSIM</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Distance Estimation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Path Generation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Tests</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Evaluation</a:t>
            </a:r>
          </a:p>
          <a:p>
            <a:pPr marL="457200" indent="-457200">
              <a:spcBef>
                <a:spcPts val="600"/>
              </a:spcBef>
              <a:buClr>
                <a:schemeClr val="accent1"/>
              </a:buClr>
              <a:buSzPts val="2400"/>
              <a:buFont typeface="+mj-lt"/>
              <a:buAutoNum type="arabicPeriod" startAt="5"/>
            </a:pPr>
            <a:r>
              <a:rPr lang="en-US" sz="2400" dirty="0">
                <a:solidFill>
                  <a:srgbClr val="80BFB7"/>
                </a:solidFill>
                <a:latin typeface="Titillium Web Light"/>
                <a:sym typeface="Titillium Web Light"/>
              </a:rPr>
              <a:t>PATHSIM Conclusions</a:t>
            </a:r>
          </a:p>
        </p:txBody>
      </p:sp>
      <p:pic>
        <p:nvPicPr>
          <p:cNvPr id="5" name="Picture 4" descr="Pathsim">
            <a:extLst>
              <a:ext uri="{FF2B5EF4-FFF2-40B4-BE49-F238E27FC236}">
                <a16:creationId xmlns:a16="http://schemas.microsoft.com/office/drawing/2014/main" id="{7694C8C0-C1D6-4727-9966-C2E4E3192D80}"/>
              </a:ext>
            </a:extLst>
          </p:cNvPr>
          <p:cNvPicPr>
            <a:picLocks noChangeAspect="1"/>
          </p:cNvPicPr>
          <p:nvPr/>
        </p:nvPicPr>
        <p:blipFill>
          <a:blip r:embed="rId3"/>
          <a:stretch>
            <a:fillRect/>
          </a:stretch>
        </p:blipFill>
        <p:spPr>
          <a:xfrm>
            <a:off x="685800" y="3606730"/>
            <a:ext cx="3379960" cy="1407314"/>
          </a:xfrm>
          <a:prstGeom prst="rect">
            <a:avLst/>
          </a:prstGeom>
        </p:spPr>
      </p:pic>
    </p:spTree>
    <p:extLst>
      <p:ext uri="{BB962C8B-B14F-4D97-AF65-F5344CB8AC3E}">
        <p14:creationId xmlns:p14="http://schemas.microsoft.com/office/powerpoint/2010/main" val="405912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9">
                                            <p:txEl>
                                              <p:pRg st="1" end="1"/>
                                            </p:txEl>
                                          </p:spTgt>
                                        </p:tgtEl>
                                        <p:attrNameLst>
                                          <p:attrName>style.color</p:attrName>
                                        </p:attrNameLst>
                                      </p:cBhvr>
                                      <p:to>
                                        <a:srgbClr val="FFC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4" name="Google Shape;3914;p22"/>
          <p:cNvSpPr txBox="1">
            <a:spLocks noGrp="1"/>
          </p:cNvSpPr>
          <p:nvPr>
            <p:ph type="title"/>
          </p:nvPr>
        </p:nvSpPr>
        <p:spPr>
          <a:xfrm>
            <a:off x="3453062" y="450034"/>
            <a:ext cx="5000779"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2. Cellphone LTE Network</a:t>
            </a:r>
            <a:endParaRPr dirty="0"/>
          </a:p>
        </p:txBody>
      </p:sp>
      <p:sp>
        <p:nvSpPr>
          <p:cNvPr id="3915" name="Google Shape;3915;p22"/>
          <p:cNvSpPr txBox="1">
            <a:spLocks noGrp="1"/>
          </p:cNvSpPr>
          <p:nvPr>
            <p:ph type="body" idx="1"/>
          </p:nvPr>
        </p:nvSpPr>
        <p:spPr>
          <a:xfrm>
            <a:off x="3528625" y="1392011"/>
            <a:ext cx="3906600" cy="2271900"/>
          </a:xfrm>
          <a:prstGeom prst="rect">
            <a:avLst/>
          </a:prstGeom>
        </p:spPr>
        <p:txBody>
          <a:bodyPr spcFirstLastPara="1" wrap="square" lIns="91425" tIns="91425" rIns="91425" bIns="91425" anchor="t" anchorCtr="0">
            <a:noAutofit/>
          </a:bodyPr>
          <a:lstStyle/>
          <a:p>
            <a:pPr>
              <a:buClr>
                <a:schemeClr val="tx1"/>
              </a:buClr>
              <a:buFont typeface="Wingdings" panose="05000000000000000000" pitchFamily="2" charset="2"/>
              <a:buChar char="§"/>
            </a:pPr>
            <a:r>
              <a:rPr lang="en-US" sz="1600" dirty="0"/>
              <a:t>Service areas are covered by a cellphone tower</a:t>
            </a:r>
          </a:p>
          <a:p>
            <a:pPr>
              <a:buClr>
                <a:schemeClr val="tx1"/>
              </a:buClr>
              <a:buFont typeface="Wingdings" panose="05000000000000000000" pitchFamily="2" charset="2"/>
              <a:buChar char="§"/>
            </a:pPr>
            <a:r>
              <a:rPr lang="en-US" sz="1600" b="1" dirty="0"/>
              <a:t>Each tower typically mounts 3 base stations</a:t>
            </a:r>
            <a:r>
              <a:rPr lang="en-US" sz="1600" dirty="0"/>
              <a:t> which are associated with an </a:t>
            </a:r>
            <a:r>
              <a:rPr lang="en-US" sz="1600" b="1" dirty="0"/>
              <a:t>unique identifier</a:t>
            </a:r>
            <a:r>
              <a:rPr lang="en-US" sz="1600" dirty="0"/>
              <a:t> called Physical Cell ID (PCI).</a:t>
            </a:r>
          </a:p>
          <a:p>
            <a:pPr>
              <a:buClr>
                <a:schemeClr val="tx1"/>
              </a:buClr>
              <a:buFont typeface="Wingdings" panose="05000000000000000000" pitchFamily="2" charset="2"/>
              <a:buChar char="§"/>
            </a:pPr>
            <a:r>
              <a:rPr lang="en-US" sz="1600" dirty="0"/>
              <a:t>Each base station </a:t>
            </a:r>
            <a:r>
              <a:rPr lang="en-US" sz="1600" b="1" dirty="0"/>
              <a:t>continuously logs data to an MRO</a:t>
            </a:r>
            <a:r>
              <a:rPr lang="en-US" sz="1600" dirty="0"/>
              <a:t> (Mobility Robustness Optimization) file which contains records of all connected cellphones.</a:t>
            </a:r>
          </a:p>
          <a:p>
            <a:pPr>
              <a:buClr>
                <a:schemeClr val="tx1"/>
              </a:buClr>
              <a:buFont typeface="Wingdings" panose="05000000000000000000" pitchFamily="2" charset="2"/>
              <a:buChar char="§"/>
            </a:pPr>
            <a:r>
              <a:rPr lang="en-US" sz="1600" dirty="0"/>
              <a:t>User Equipments (UEs), like cellphones, report an MRO record every 5.12 seconds.</a:t>
            </a:r>
            <a:endParaRPr lang="en-US" sz="1800" dirty="0"/>
          </a:p>
        </p:txBody>
      </p:sp>
      <p:pic>
        <p:nvPicPr>
          <p:cNvPr id="3916" name="Google Shape;3916;p22"/>
          <p:cNvPicPr preferRelativeResize="0"/>
          <p:nvPr/>
        </p:nvPicPr>
        <p:blipFill rotWithShape="1">
          <a:blip r:embed="rId3">
            <a:alphaModFix/>
          </a:blip>
          <a:srcRect l="21977" r="15991"/>
          <a:stretch/>
        </p:blipFill>
        <p:spPr>
          <a:xfrm>
            <a:off x="0" y="0"/>
            <a:ext cx="3190550" cy="5143500"/>
          </a:xfrm>
          <a:prstGeom prst="rect">
            <a:avLst/>
          </a:prstGeom>
          <a:noFill/>
          <a:ln>
            <a:noFill/>
          </a:ln>
        </p:spPr>
      </p:pic>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pic>
        <p:nvPicPr>
          <p:cNvPr id="6" name="Picture 2">
            <a:extLst>
              <a:ext uri="{FF2B5EF4-FFF2-40B4-BE49-F238E27FC236}">
                <a16:creationId xmlns:a16="http://schemas.microsoft.com/office/drawing/2014/main" id="{C8F3058B-5085-4F19-BD47-75808C7BBE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857" t="-1" r="16835" b="2"/>
          <a:stretch/>
        </p:blipFill>
        <p:spPr bwMode="auto">
          <a:xfrm>
            <a:off x="20" y="-12127"/>
            <a:ext cx="3190530" cy="5155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839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07C783-8C1A-49F7-BB7A-5E0C62D953D5}"/>
              </a:ext>
            </a:extLst>
          </p:cNvPr>
          <p:cNvPicPr>
            <a:picLocks noChangeAspect="1"/>
          </p:cNvPicPr>
          <p:nvPr/>
        </p:nvPicPr>
        <p:blipFill rotWithShape="1">
          <a:blip r:embed="rId3"/>
          <a:srcRect r="20419"/>
          <a:stretch/>
        </p:blipFill>
        <p:spPr>
          <a:xfrm>
            <a:off x="718300" y="1318570"/>
            <a:ext cx="6028840" cy="1053040"/>
          </a:xfrm>
          <a:prstGeom prst="rect">
            <a:avLst/>
          </a:prstGeom>
        </p:spPr>
      </p:pic>
      <p:sp>
        <p:nvSpPr>
          <p:cNvPr id="2" name="Title 1">
            <a:extLst>
              <a:ext uri="{FF2B5EF4-FFF2-40B4-BE49-F238E27FC236}">
                <a16:creationId xmlns:a16="http://schemas.microsoft.com/office/drawing/2014/main" id="{C491A4F0-D374-4F4B-B040-D0A16E1C5DB7}"/>
              </a:ext>
            </a:extLst>
          </p:cNvPr>
          <p:cNvSpPr>
            <a:spLocks noGrp="1"/>
          </p:cNvSpPr>
          <p:nvPr>
            <p:ph type="title"/>
          </p:nvPr>
        </p:nvSpPr>
        <p:spPr>
          <a:xfrm>
            <a:off x="718300" y="429450"/>
            <a:ext cx="6761100" cy="857400"/>
          </a:xfrm>
        </p:spPr>
        <p:txBody>
          <a:bodyPr/>
          <a:lstStyle/>
          <a:p>
            <a:r>
              <a:rPr lang="en-US" dirty="0"/>
              <a:t>MRO Data</a:t>
            </a:r>
          </a:p>
        </p:txBody>
      </p:sp>
      <p:sp>
        <p:nvSpPr>
          <p:cNvPr id="3" name="Content Placeholder 2">
            <a:extLst>
              <a:ext uri="{FF2B5EF4-FFF2-40B4-BE49-F238E27FC236}">
                <a16:creationId xmlns:a16="http://schemas.microsoft.com/office/drawing/2014/main" id="{F0CEADB5-7179-4803-B746-6B4EA09B13A6}"/>
              </a:ext>
            </a:extLst>
          </p:cNvPr>
          <p:cNvSpPr>
            <a:spLocks noGrp="1"/>
          </p:cNvSpPr>
          <p:nvPr>
            <p:ph type="body" idx="1"/>
          </p:nvPr>
        </p:nvSpPr>
        <p:spPr>
          <a:xfrm>
            <a:off x="648632" y="2403330"/>
            <a:ext cx="6761100" cy="2740170"/>
          </a:xfrm>
        </p:spPr>
        <p:txBody>
          <a:bodyPr/>
          <a:lstStyle/>
          <a:p>
            <a:pPr>
              <a:buClr>
                <a:schemeClr val="tx1"/>
              </a:buClr>
              <a:buFont typeface="Wingdings" panose="05000000000000000000" pitchFamily="2" charset="2"/>
              <a:buChar char="§"/>
            </a:pPr>
            <a:r>
              <a:rPr lang="en-US" sz="1600" b="1" i="1" dirty="0">
                <a:cs typeface="Arial"/>
                <a:sym typeface="Arial"/>
              </a:rPr>
              <a:t>Timing Advance </a:t>
            </a:r>
            <a:r>
              <a:rPr lang="en-US" sz="1600" dirty="0">
                <a:cs typeface="Arial"/>
                <a:sym typeface="Arial"/>
              </a:rPr>
              <a:t>(</a:t>
            </a:r>
            <a:r>
              <a:rPr lang="en-US" sz="1600" dirty="0" err="1">
                <a:cs typeface="Arial"/>
                <a:sym typeface="Arial"/>
              </a:rPr>
              <a:t>Tadv</a:t>
            </a:r>
            <a:r>
              <a:rPr lang="en-US" sz="1600" dirty="0">
                <a:cs typeface="Arial"/>
                <a:sym typeface="Arial"/>
              </a:rPr>
              <a:t>): This represents the upper limit of the length of the signal from the base station to the cellphone user, or user equipment (UE). </a:t>
            </a:r>
          </a:p>
          <a:p>
            <a:pPr>
              <a:buClr>
                <a:schemeClr val="tx1"/>
              </a:buClr>
              <a:buFont typeface="Wingdings" panose="05000000000000000000" pitchFamily="2" charset="2"/>
              <a:buChar char="§"/>
            </a:pPr>
            <a:r>
              <a:rPr lang="en-US" sz="1600" b="1" i="1" dirty="0">
                <a:cs typeface="Arial"/>
                <a:sym typeface="Arial"/>
              </a:rPr>
              <a:t>Angle of Arrival </a:t>
            </a:r>
            <a:r>
              <a:rPr lang="en-US" sz="1600" dirty="0">
                <a:cs typeface="Arial"/>
                <a:sym typeface="Arial"/>
              </a:rPr>
              <a:t>(</a:t>
            </a:r>
            <a:r>
              <a:rPr lang="en-US" sz="1600" dirty="0" err="1">
                <a:cs typeface="Arial"/>
                <a:sym typeface="Arial"/>
              </a:rPr>
              <a:t>AoA</a:t>
            </a:r>
            <a:r>
              <a:rPr lang="en-US" sz="1600" dirty="0">
                <a:cs typeface="Arial"/>
                <a:sym typeface="Arial"/>
              </a:rPr>
              <a:t>): Angle from which a signal is received, cellphone observed at the base station. [0, 2π].  </a:t>
            </a:r>
          </a:p>
          <a:p>
            <a:pPr>
              <a:buClr>
                <a:schemeClr val="tx1"/>
              </a:buClr>
              <a:buFont typeface="Wingdings" panose="05000000000000000000" pitchFamily="2" charset="2"/>
              <a:buChar char="§"/>
            </a:pPr>
            <a:r>
              <a:rPr lang="en-US" sz="1600" b="1" i="1" dirty="0">
                <a:cs typeface="Arial"/>
                <a:sym typeface="Arial"/>
              </a:rPr>
              <a:t>Reference Signal Received Power </a:t>
            </a:r>
            <a:r>
              <a:rPr lang="en-US" sz="1600" dirty="0">
                <a:cs typeface="Arial"/>
                <a:sym typeface="Arial"/>
              </a:rPr>
              <a:t>(RSRP): It is a measure of the signal strength between the UE and the connected base station. The cellphone also reports the RSRP values for neighboring base stations in the vicinity (aka </a:t>
            </a:r>
            <a:r>
              <a:rPr lang="en-US" sz="1600" dirty="0" err="1">
                <a:cs typeface="Arial"/>
                <a:sym typeface="Arial"/>
              </a:rPr>
              <a:t>nRSRP</a:t>
            </a:r>
            <a:r>
              <a:rPr lang="en-US" sz="1600" dirty="0">
                <a:cs typeface="Arial"/>
                <a:sym typeface="Arial"/>
              </a:rPr>
              <a:t>).</a:t>
            </a:r>
          </a:p>
          <a:p>
            <a:endParaRPr lang="en-US" dirty="0"/>
          </a:p>
        </p:txBody>
      </p:sp>
    </p:spTree>
    <p:extLst>
      <p:ext uri="{BB962C8B-B14F-4D97-AF65-F5344CB8AC3E}">
        <p14:creationId xmlns:p14="http://schemas.microsoft.com/office/powerpoint/2010/main" val="2976407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7" name="Google Shape;3897;p20"/>
          <p:cNvSpPr txBox="1">
            <a:spLocks noGrp="1"/>
          </p:cNvSpPr>
          <p:nvPr>
            <p:ph type="body" idx="1"/>
          </p:nvPr>
        </p:nvSpPr>
        <p:spPr>
          <a:xfrm>
            <a:off x="718300" y="2737670"/>
            <a:ext cx="3242400" cy="211198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dirty="0"/>
              <a:t>Line-of-Sight</a:t>
            </a:r>
            <a:endParaRPr b="1" dirty="0"/>
          </a:p>
          <a:p>
            <a:pPr marL="0" lvl="0" indent="0" algn="l" rtl="0">
              <a:spcBef>
                <a:spcPts val="600"/>
              </a:spcBef>
              <a:spcAft>
                <a:spcPts val="0"/>
              </a:spcAft>
              <a:buNone/>
            </a:pPr>
            <a:endParaRPr lang="en" dirty="0"/>
          </a:p>
          <a:p>
            <a:pPr marL="0" lvl="0" indent="0" algn="l" rtl="0">
              <a:spcBef>
                <a:spcPts val="600"/>
              </a:spcBef>
              <a:spcAft>
                <a:spcPts val="0"/>
              </a:spcAft>
              <a:buNone/>
            </a:pPr>
            <a:endParaRPr dirty="0"/>
          </a:p>
        </p:txBody>
      </p:sp>
      <p:sp>
        <p:nvSpPr>
          <p:cNvPr id="3898" name="Google Shape;3898;p20"/>
          <p:cNvSpPr txBox="1">
            <a:spLocks noGrp="1"/>
          </p:cNvSpPr>
          <p:nvPr>
            <p:ph type="title"/>
          </p:nvPr>
        </p:nvSpPr>
        <p:spPr>
          <a:xfrm>
            <a:off x="718300" y="637593"/>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Timing Advance (</a:t>
            </a:r>
            <a:r>
              <a:rPr lang="en-US" i="1" dirty="0" err="1"/>
              <a:t>Tadv</a:t>
            </a:r>
            <a:r>
              <a:rPr lang="en-US" i="1" dirty="0"/>
              <a:t>)</a:t>
            </a:r>
            <a:endParaRPr lang="en-US" dirty="0"/>
          </a:p>
        </p:txBody>
      </p:sp>
      <p:sp>
        <p:nvSpPr>
          <p:cNvPr id="3899" name="Google Shape;3899;p20"/>
          <p:cNvSpPr txBox="1">
            <a:spLocks noGrp="1"/>
          </p:cNvSpPr>
          <p:nvPr>
            <p:ph type="body" idx="2"/>
          </p:nvPr>
        </p:nvSpPr>
        <p:spPr>
          <a:xfrm>
            <a:off x="4156071" y="2737670"/>
            <a:ext cx="3242400" cy="211198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dirty="0"/>
              <a:t>Non Line-of-Sight</a:t>
            </a:r>
            <a:endParaRPr b="1" dirty="0"/>
          </a:p>
          <a:p>
            <a:pPr marL="0" lvl="0" indent="0" algn="l" rtl="0">
              <a:spcBef>
                <a:spcPts val="600"/>
              </a:spcBef>
              <a:spcAft>
                <a:spcPts val="0"/>
              </a:spcAft>
              <a:buNone/>
            </a:pPr>
            <a:endParaRPr lang="en" dirty="0"/>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grpSp>
        <p:nvGrpSpPr>
          <p:cNvPr id="6" name="Group 5">
            <a:extLst>
              <a:ext uri="{FF2B5EF4-FFF2-40B4-BE49-F238E27FC236}">
                <a16:creationId xmlns:a16="http://schemas.microsoft.com/office/drawing/2014/main" id="{D98240A5-E55E-4788-85B5-EF40FD0A21F8}"/>
              </a:ext>
            </a:extLst>
          </p:cNvPr>
          <p:cNvGrpSpPr/>
          <p:nvPr/>
        </p:nvGrpSpPr>
        <p:grpSpPr>
          <a:xfrm>
            <a:off x="1035041" y="3288545"/>
            <a:ext cx="2295690" cy="1797203"/>
            <a:chOff x="8060796" y="1742055"/>
            <a:chExt cx="2826543" cy="2473682"/>
          </a:xfrm>
        </p:grpSpPr>
        <p:pic>
          <p:nvPicPr>
            <p:cNvPr id="7" name="Picture 2" descr="Cellphone Tower Network - Free vector graphic on Pixabay">
              <a:extLst>
                <a:ext uri="{FF2B5EF4-FFF2-40B4-BE49-F238E27FC236}">
                  <a16:creationId xmlns:a16="http://schemas.microsoft.com/office/drawing/2014/main" id="{4AEC16BB-BA16-4260-85A6-E3FA28048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796" y="1742055"/>
              <a:ext cx="732367" cy="14647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ellphone,cell,mobile,phone,cell phone - free image from needpix.com">
              <a:extLst>
                <a:ext uri="{FF2B5EF4-FFF2-40B4-BE49-F238E27FC236}">
                  <a16:creationId xmlns:a16="http://schemas.microsoft.com/office/drawing/2014/main" id="{AFEF57CB-3D39-45DA-86DA-BA95F24D86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5552" y="2615534"/>
              <a:ext cx="331787" cy="53622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E5C5F450-FB3B-4900-8FC6-FBB9362F10C1}"/>
                </a:ext>
              </a:extLst>
            </p:cNvPr>
            <p:cNvCxnSpPr>
              <a:cxnSpLocks/>
            </p:cNvCxnSpPr>
            <p:nvPr/>
          </p:nvCxnSpPr>
          <p:spPr>
            <a:xfrm>
              <a:off x="8487040" y="2139989"/>
              <a:ext cx="2009246" cy="5376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215A3A2D-DB81-4E1C-BCCF-28C2108F7760}"/>
                </a:ext>
              </a:extLst>
            </p:cNvPr>
            <p:cNvSpPr/>
            <p:nvPr/>
          </p:nvSpPr>
          <p:spPr>
            <a:xfrm rot="16200000">
              <a:off x="9415463" y="2546301"/>
              <a:ext cx="651933" cy="1811867"/>
            </a:xfrm>
            <a:prstGeom prst="leftBrace">
              <a:avLst>
                <a:gd name="adj1" fmla="val 8333"/>
                <a:gd name="adj2" fmla="val 497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a:extLst>
                <a:ext uri="{FF2B5EF4-FFF2-40B4-BE49-F238E27FC236}">
                  <a16:creationId xmlns:a16="http://schemas.microsoft.com/office/drawing/2014/main" id="{0B9749EB-9A23-4525-9DB1-68F2BF53C0FC}"/>
                </a:ext>
              </a:extLst>
            </p:cNvPr>
            <p:cNvSpPr/>
            <p:nvPr/>
          </p:nvSpPr>
          <p:spPr>
            <a:xfrm>
              <a:off x="9433685" y="3749749"/>
              <a:ext cx="738551" cy="465988"/>
            </a:xfrm>
            <a:prstGeom prst="rect">
              <a:avLst/>
            </a:prstGeom>
          </p:spPr>
          <p:txBody>
            <a:bodyPr wrap="none">
              <a:spAutoFit/>
            </a:bodyPr>
            <a:lstStyle/>
            <a:p>
              <a:r>
                <a:rPr lang="en-US" sz="1600" dirty="0" err="1">
                  <a:solidFill>
                    <a:schemeClr val="dk1"/>
                  </a:solidFill>
                  <a:latin typeface="Titillium Web Light"/>
                </a:rPr>
                <a:t>Tadv</a:t>
              </a:r>
              <a:endParaRPr lang="en-US" sz="1600" dirty="0">
                <a:solidFill>
                  <a:schemeClr val="dk1"/>
                </a:solidFill>
                <a:latin typeface="Titillium Web Light"/>
              </a:endParaRPr>
            </a:p>
          </p:txBody>
        </p:sp>
        <p:cxnSp>
          <p:nvCxnSpPr>
            <p:cNvPr id="12" name="Straight Arrow Connector 11">
              <a:extLst>
                <a:ext uri="{FF2B5EF4-FFF2-40B4-BE49-F238E27FC236}">
                  <a16:creationId xmlns:a16="http://schemas.microsoft.com/office/drawing/2014/main" id="{9767534A-E51B-4C31-9B67-CAAA0E38580F}"/>
                </a:ext>
              </a:extLst>
            </p:cNvPr>
            <p:cNvCxnSpPr/>
            <p:nvPr/>
          </p:nvCxnSpPr>
          <p:spPr>
            <a:xfrm>
              <a:off x="8859575" y="3068500"/>
              <a:ext cx="173566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C3EC4B66-8B03-4E8F-9C09-A1EF2DF49F40}"/>
                </a:ext>
              </a:extLst>
            </p:cNvPr>
            <p:cNvSpPr/>
            <p:nvPr/>
          </p:nvSpPr>
          <p:spPr>
            <a:xfrm>
              <a:off x="9518353" y="2646518"/>
              <a:ext cx="359606" cy="465988"/>
            </a:xfrm>
            <a:prstGeom prst="rect">
              <a:avLst/>
            </a:prstGeom>
          </p:spPr>
          <p:txBody>
            <a:bodyPr wrap="none">
              <a:spAutoFit/>
            </a:bodyPr>
            <a:lstStyle/>
            <a:p>
              <a:r>
                <a:rPr lang="en-US" sz="1600" dirty="0">
                  <a:solidFill>
                    <a:schemeClr val="dk1"/>
                  </a:solidFill>
                  <a:latin typeface="Titillium Web Light"/>
                </a:rPr>
                <a:t>d</a:t>
              </a:r>
            </a:p>
          </p:txBody>
        </p:sp>
      </p:grpSp>
      <p:grpSp>
        <p:nvGrpSpPr>
          <p:cNvPr id="14" name="Group 13">
            <a:extLst>
              <a:ext uri="{FF2B5EF4-FFF2-40B4-BE49-F238E27FC236}">
                <a16:creationId xmlns:a16="http://schemas.microsoft.com/office/drawing/2014/main" id="{C1D486D3-6F6F-4740-946A-EFC01EAF8232}"/>
              </a:ext>
            </a:extLst>
          </p:cNvPr>
          <p:cNvGrpSpPr/>
          <p:nvPr/>
        </p:nvGrpSpPr>
        <p:grpSpPr>
          <a:xfrm>
            <a:off x="4156071" y="3306209"/>
            <a:ext cx="2886601" cy="1712428"/>
            <a:chOff x="7888818" y="4373232"/>
            <a:chExt cx="3829577" cy="2533933"/>
          </a:xfrm>
        </p:grpSpPr>
        <p:pic>
          <p:nvPicPr>
            <p:cNvPr id="15" name="Picture 6" descr="Architecture Buildings Cartoon - Free vector graphic on Pixabay">
              <a:extLst>
                <a:ext uri="{FF2B5EF4-FFF2-40B4-BE49-F238E27FC236}">
                  <a16:creationId xmlns:a16="http://schemas.microsoft.com/office/drawing/2014/main" id="{E6E421A4-D2AD-4AAA-924E-B74DF81E6A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14" t="46746" r="71682"/>
            <a:stretch/>
          </p:blipFill>
          <p:spPr bwMode="auto">
            <a:xfrm>
              <a:off x="11265429" y="4373232"/>
              <a:ext cx="452966" cy="13592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Architecture Buildings Cartoon - Free vector graphic on Pixabay">
              <a:extLst>
                <a:ext uri="{FF2B5EF4-FFF2-40B4-BE49-F238E27FC236}">
                  <a16:creationId xmlns:a16="http://schemas.microsoft.com/office/drawing/2014/main" id="{009D8BE8-622D-4E9E-96F6-91972BEB38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441" t="38168" r="30251"/>
            <a:stretch/>
          </p:blipFill>
          <p:spPr bwMode="auto">
            <a:xfrm>
              <a:off x="9074151" y="5020931"/>
              <a:ext cx="389466" cy="88489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ellphone Tower Network - Free vector graphic on Pixabay">
              <a:extLst>
                <a:ext uri="{FF2B5EF4-FFF2-40B4-BE49-F238E27FC236}">
                  <a16:creationId xmlns:a16="http://schemas.microsoft.com/office/drawing/2014/main" id="{D4E41184-54D9-48D4-BED7-D6EA3FF72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818" y="4500731"/>
              <a:ext cx="732367" cy="14647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ellphone,cell,mobile,phone,cell phone - free image from needpix.com">
              <a:extLst>
                <a:ext uri="{FF2B5EF4-FFF2-40B4-BE49-F238E27FC236}">
                  <a16:creationId xmlns:a16="http://schemas.microsoft.com/office/drawing/2014/main" id="{0D84467B-8A7B-4D8C-B1D8-3FBB4193C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3040" y="5393729"/>
              <a:ext cx="331787" cy="536221"/>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BE669D2C-DB96-4E30-998C-DB59037CCF6D}"/>
                </a:ext>
              </a:extLst>
            </p:cNvPr>
            <p:cNvCxnSpPr>
              <a:cxnSpLocks/>
              <a:endCxn id="15" idx="1"/>
            </p:cNvCxnSpPr>
            <p:nvPr/>
          </p:nvCxnSpPr>
          <p:spPr>
            <a:xfrm>
              <a:off x="8305800" y="4771165"/>
              <a:ext cx="2959629" cy="28168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D5983C5-1BF2-46A2-858C-FEC8A717C123}"/>
                </a:ext>
              </a:extLst>
            </p:cNvPr>
            <p:cNvCxnSpPr>
              <a:cxnSpLocks/>
              <a:stCxn id="18" idx="3"/>
              <a:endCxn id="15" idx="1"/>
            </p:cNvCxnSpPr>
            <p:nvPr/>
          </p:nvCxnSpPr>
          <p:spPr>
            <a:xfrm flipV="1">
              <a:off x="9834827" y="5052848"/>
              <a:ext cx="1430602" cy="60899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04DB792-37EE-4B8A-98E9-BDFF61A8A712}"/>
                </a:ext>
              </a:extLst>
            </p:cNvPr>
            <p:cNvSpPr/>
            <p:nvPr/>
          </p:nvSpPr>
          <p:spPr>
            <a:xfrm>
              <a:off x="9432363" y="4538441"/>
              <a:ext cx="540598" cy="500969"/>
            </a:xfrm>
            <a:prstGeom prst="rect">
              <a:avLst/>
            </a:prstGeom>
          </p:spPr>
          <p:txBody>
            <a:bodyPr wrap="none">
              <a:spAutoFit/>
            </a:bodyPr>
            <a:lstStyle/>
            <a:p>
              <a:r>
                <a:rPr lang="en-US" sz="1600" dirty="0">
                  <a:solidFill>
                    <a:schemeClr val="dk1"/>
                  </a:solidFill>
                  <a:latin typeface="Titillium Web Light"/>
                </a:rPr>
                <a:t>d1</a:t>
              </a:r>
            </a:p>
          </p:txBody>
        </p:sp>
        <p:sp>
          <p:nvSpPr>
            <p:cNvPr id="22" name="Rectangle 21">
              <a:extLst>
                <a:ext uri="{FF2B5EF4-FFF2-40B4-BE49-F238E27FC236}">
                  <a16:creationId xmlns:a16="http://schemas.microsoft.com/office/drawing/2014/main" id="{5F729321-46DE-460E-9448-DE54C125B83F}"/>
                </a:ext>
              </a:extLst>
            </p:cNvPr>
            <p:cNvSpPr/>
            <p:nvPr/>
          </p:nvSpPr>
          <p:spPr>
            <a:xfrm>
              <a:off x="10105405" y="5433930"/>
              <a:ext cx="540598" cy="500969"/>
            </a:xfrm>
            <a:prstGeom prst="rect">
              <a:avLst/>
            </a:prstGeom>
          </p:spPr>
          <p:txBody>
            <a:bodyPr wrap="none">
              <a:spAutoFit/>
            </a:bodyPr>
            <a:lstStyle/>
            <a:p>
              <a:r>
                <a:rPr lang="en-US" sz="1600" dirty="0">
                  <a:solidFill>
                    <a:schemeClr val="dk1"/>
                  </a:solidFill>
                  <a:latin typeface="Titillium Web Light"/>
                </a:rPr>
                <a:t>d2</a:t>
              </a:r>
            </a:p>
          </p:txBody>
        </p:sp>
        <p:sp>
          <p:nvSpPr>
            <p:cNvPr id="23" name="Left Brace 22">
              <a:extLst>
                <a:ext uri="{FF2B5EF4-FFF2-40B4-BE49-F238E27FC236}">
                  <a16:creationId xmlns:a16="http://schemas.microsoft.com/office/drawing/2014/main" id="{9430C25A-7E6F-495D-9DBB-803C3E2C0888}"/>
                </a:ext>
              </a:extLst>
            </p:cNvPr>
            <p:cNvSpPr/>
            <p:nvPr/>
          </p:nvSpPr>
          <p:spPr>
            <a:xfrm rot="16200000">
              <a:off x="9543257" y="4765779"/>
              <a:ext cx="651933" cy="2628900"/>
            </a:xfrm>
            <a:prstGeom prst="leftBrace">
              <a:avLst>
                <a:gd name="adj1" fmla="val 8333"/>
                <a:gd name="adj2" fmla="val 497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ectangle 23">
              <a:extLst>
                <a:ext uri="{FF2B5EF4-FFF2-40B4-BE49-F238E27FC236}">
                  <a16:creationId xmlns:a16="http://schemas.microsoft.com/office/drawing/2014/main" id="{7B51107F-4344-4B72-B248-4F4FBE933810}"/>
                </a:ext>
              </a:extLst>
            </p:cNvPr>
            <p:cNvSpPr/>
            <p:nvPr/>
          </p:nvSpPr>
          <p:spPr>
            <a:xfrm>
              <a:off x="8947442" y="6406196"/>
              <a:ext cx="1931435" cy="500969"/>
            </a:xfrm>
            <a:prstGeom prst="rect">
              <a:avLst/>
            </a:prstGeom>
          </p:spPr>
          <p:txBody>
            <a:bodyPr wrap="none">
              <a:spAutoFit/>
            </a:bodyPr>
            <a:lstStyle/>
            <a:p>
              <a:r>
                <a:rPr lang="en-US" sz="1600" dirty="0" err="1">
                  <a:solidFill>
                    <a:schemeClr val="dk1"/>
                  </a:solidFill>
                  <a:latin typeface="Titillium Web Light"/>
                </a:rPr>
                <a:t>Tadv</a:t>
              </a:r>
              <a:r>
                <a:rPr lang="en-US" sz="1600" dirty="0">
                  <a:solidFill>
                    <a:schemeClr val="dk1"/>
                  </a:solidFill>
                  <a:latin typeface="Titillium Web Light"/>
                </a:rPr>
                <a:t> = d1 + d2</a:t>
              </a:r>
            </a:p>
          </p:txBody>
        </p:sp>
      </p:grpSp>
      <p:sp>
        <p:nvSpPr>
          <p:cNvPr id="26" name="TextBox 25">
            <a:extLst>
              <a:ext uri="{FF2B5EF4-FFF2-40B4-BE49-F238E27FC236}">
                <a16:creationId xmlns:a16="http://schemas.microsoft.com/office/drawing/2014/main" id="{CBF6B285-577D-4AD2-A34D-28A7BB770CBC}"/>
              </a:ext>
            </a:extLst>
          </p:cNvPr>
          <p:cNvSpPr txBox="1"/>
          <p:nvPr/>
        </p:nvSpPr>
        <p:spPr>
          <a:xfrm>
            <a:off x="636276" y="1611470"/>
            <a:ext cx="6761100" cy="1154162"/>
          </a:xfrm>
          <a:prstGeom prst="rect">
            <a:avLst/>
          </a:prstGeom>
          <a:noFill/>
        </p:spPr>
        <p:txBody>
          <a:bodyPr wrap="square">
            <a:spAutoFit/>
          </a:bodyPr>
          <a:lstStyle/>
          <a:p>
            <a:pPr marL="361950" indent="-285750">
              <a:spcBef>
                <a:spcPts val="600"/>
              </a:spcBef>
              <a:buClr>
                <a:schemeClr val="tx1"/>
              </a:buClr>
              <a:buSzPts val="2400"/>
              <a:buFont typeface="Wingdings" panose="05000000000000000000" pitchFamily="2" charset="2"/>
              <a:buChar char="§"/>
            </a:pPr>
            <a:r>
              <a:rPr lang="en-US" sz="1600" i="1" dirty="0" err="1">
                <a:solidFill>
                  <a:schemeClr val="dk1"/>
                </a:solidFill>
                <a:latin typeface="Titillium Web Light"/>
                <a:sym typeface="Titillium Web Light"/>
              </a:rPr>
              <a:t>Tadv</a:t>
            </a:r>
            <a:r>
              <a:rPr lang="en-US" sz="1600" dirty="0">
                <a:solidFill>
                  <a:schemeClr val="dk1"/>
                </a:solidFill>
                <a:latin typeface="Titillium Web Light"/>
                <a:sym typeface="Titillium Web Light"/>
              </a:rPr>
              <a:t> represents the upper length of the signal propagation from the device to the tower. </a:t>
            </a:r>
          </a:p>
          <a:p>
            <a:pPr marL="361950" indent="-285750">
              <a:spcBef>
                <a:spcPts val="600"/>
              </a:spcBef>
              <a:buClr>
                <a:schemeClr val="tx1"/>
              </a:buClr>
              <a:buSzPts val="2400"/>
              <a:buFont typeface="Wingdings" panose="05000000000000000000" pitchFamily="2" charset="2"/>
              <a:buChar char="§"/>
            </a:pPr>
            <a:r>
              <a:rPr lang="en-US" sz="1600" dirty="0">
                <a:solidFill>
                  <a:schemeClr val="dk1"/>
                </a:solidFill>
                <a:latin typeface="Titillium Web Light"/>
                <a:sym typeface="Titillium Web Light"/>
              </a:rPr>
              <a:t>For Non-LOS (line of sight) paths, it is full distance of the path even when reflected off buildings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49"/>
        <p:cNvGrpSpPr/>
        <p:nvPr/>
      </p:nvGrpSpPr>
      <p:grpSpPr>
        <a:xfrm>
          <a:off x="0" y="0"/>
          <a:ext cx="0" cy="0"/>
          <a:chOff x="0" y="0"/>
          <a:chExt cx="0" cy="0"/>
        </a:xfrm>
      </p:grpSpPr>
      <p:sp>
        <p:nvSpPr>
          <p:cNvPr id="3850" name="Google Shape;3850;p15"/>
          <p:cNvSpPr txBox="1">
            <a:spLocks noGrp="1"/>
          </p:cNvSpPr>
          <p:nvPr>
            <p:ph type="ctrTitle" idx="4294967295"/>
          </p:nvPr>
        </p:nvSpPr>
        <p:spPr>
          <a:xfrm>
            <a:off x="3319625" y="668950"/>
            <a:ext cx="3731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t>HELLO!</a:t>
            </a:r>
            <a:endParaRPr sz="6000" dirty="0"/>
          </a:p>
        </p:txBody>
      </p:sp>
      <p:sp>
        <p:nvSpPr>
          <p:cNvPr id="3851" name="Google Shape;3851;p15"/>
          <p:cNvSpPr txBox="1">
            <a:spLocks noGrp="1"/>
          </p:cNvSpPr>
          <p:nvPr>
            <p:ph type="subTitle" idx="4294967295"/>
          </p:nvPr>
        </p:nvSpPr>
        <p:spPr>
          <a:xfrm>
            <a:off x="3319625" y="1968723"/>
            <a:ext cx="3731400" cy="2487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latin typeface="Titillium Web"/>
                <a:ea typeface="Titillium Web"/>
                <a:cs typeface="Titillium Web"/>
                <a:sym typeface="Titillium Web"/>
              </a:rPr>
              <a:t>I am Michael Mark</a:t>
            </a:r>
            <a:endParaRPr b="1" dirty="0">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US" dirty="0"/>
              <a:t>This is my Master’s Thesis Fall 2020 to Winter 2021</a:t>
            </a:r>
            <a:endParaRPr dirty="0"/>
          </a:p>
          <a:p>
            <a:pPr marL="0" lvl="0" indent="0" algn="l" rtl="0">
              <a:spcBef>
                <a:spcPts val="600"/>
              </a:spcBef>
              <a:spcAft>
                <a:spcPts val="0"/>
              </a:spcAft>
              <a:buClr>
                <a:schemeClr val="dk1"/>
              </a:buClr>
              <a:buSzPts val="1100"/>
              <a:buFont typeface="Arial"/>
              <a:buNone/>
            </a:pPr>
            <a:r>
              <a:rPr lang="en" dirty="0"/>
              <a:t>You can find me at </a:t>
            </a:r>
            <a:r>
              <a:rPr lang="en" dirty="0">
                <a:hlinkClick r:id="rId3"/>
              </a:rPr>
              <a:t>mmark@svsu.edu</a:t>
            </a:r>
            <a:r>
              <a:rPr lang="en" dirty="0"/>
              <a:t> </a:t>
            </a:r>
            <a:endParaRPr b="1" dirty="0"/>
          </a:p>
        </p:txBody>
      </p:sp>
      <p:pic>
        <p:nvPicPr>
          <p:cNvPr id="3852" name="Google Shape;3852;p15" descr="photo-1434030216411-0b793f4b4173.jpg"/>
          <p:cNvPicPr preferRelativeResize="0"/>
          <p:nvPr/>
        </p:nvPicPr>
        <p:blipFill rotWithShape="1">
          <a:blip r:embed="rId4">
            <a:alphaModFix/>
          </a:blip>
          <a:srcRect l="23367" r="21417"/>
          <a:stretch/>
        </p:blipFill>
        <p:spPr>
          <a:xfrm>
            <a:off x="0" y="0"/>
            <a:ext cx="2840000" cy="5143500"/>
          </a:xfrm>
          <a:prstGeom prst="rect">
            <a:avLst/>
          </a:prstGeom>
          <a:noFill/>
          <a:ln>
            <a:noFill/>
          </a:ln>
        </p:spPr>
      </p:pic>
      <p:sp>
        <p:nvSpPr>
          <p:cNvPr id="3853" name="Google Shape;3853;p1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8" name="Google Shape;3898;p2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Angle of Arrival (</a:t>
            </a:r>
            <a:r>
              <a:rPr lang="el-GR" i="1" dirty="0"/>
              <a:t>θ</a:t>
            </a:r>
            <a:r>
              <a:rPr lang="en-US" dirty="0"/>
              <a:t>)</a:t>
            </a:r>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sp>
        <p:nvSpPr>
          <p:cNvPr id="26" name="TextBox 25">
            <a:extLst>
              <a:ext uri="{FF2B5EF4-FFF2-40B4-BE49-F238E27FC236}">
                <a16:creationId xmlns:a16="http://schemas.microsoft.com/office/drawing/2014/main" id="{CBF6B285-577D-4AD2-A34D-28A7BB770CBC}"/>
              </a:ext>
            </a:extLst>
          </p:cNvPr>
          <p:cNvSpPr txBox="1"/>
          <p:nvPr/>
        </p:nvSpPr>
        <p:spPr>
          <a:xfrm>
            <a:off x="636276" y="1713252"/>
            <a:ext cx="6761100" cy="1477328"/>
          </a:xfrm>
          <a:prstGeom prst="rect">
            <a:avLst/>
          </a:prstGeom>
          <a:noFill/>
        </p:spPr>
        <p:txBody>
          <a:bodyPr wrap="square">
            <a:spAutoFit/>
          </a:bodyPr>
          <a:lstStyle/>
          <a:p>
            <a:pPr marL="457200" indent="-381000">
              <a:spcBef>
                <a:spcPts val="600"/>
              </a:spcBef>
              <a:buClr>
                <a:schemeClr val="tx1"/>
              </a:buClr>
              <a:buSzPts val="2400"/>
              <a:buFont typeface="Wingdings" panose="05000000000000000000" pitchFamily="2" charset="2"/>
              <a:buChar char="§"/>
            </a:pPr>
            <a:r>
              <a:rPr lang="en-US" sz="1600" dirty="0">
                <a:solidFill>
                  <a:schemeClr val="dk1"/>
                </a:solidFill>
                <a:latin typeface="Titillium Web Light"/>
                <a:sym typeface="Titillium Web Light"/>
              </a:rPr>
              <a:t>Angle from which a signal is received, cellphone observed at the base station. [0, 2π]</a:t>
            </a:r>
          </a:p>
          <a:p>
            <a:pPr marL="457200" indent="-381000">
              <a:spcBef>
                <a:spcPts val="600"/>
              </a:spcBef>
              <a:buClr>
                <a:schemeClr val="tx1"/>
              </a:buClr>
              <a:buSzPts val="2400"/>
              <a:buFont typeface="Wingdings" panose="05000000000000000000" pitchFamily="2" charset="2"/>
              <a:buChar char="§"/>
            </a:pPr>
            <a:r>
              <a:rPr lang="en-US" sz="1600" dirty="0">
                <a:solidFill>
                  <a:schemeClr val="dk1"/>
                </a:solidFill>
                <a:latin typeface="Titillium Web Light"/>
                <a:sym typeface="Titillium Web Light"/>
              </a:rPr>
              <a:t>This angle is from the top of the tower to the user, based off a reference line that the tower sets.</a:t>
            </a:r>
          </a:p>
          <a:p>
            <a:pPr marL="457200" indent="-381000">
              <a:spcBef>
                <a:spcPts val="600"/>
              </a:spcBef>
              <a:buClr>
                <a:schemeClr val="accent1"/>
              </a:buClr>
              <a:buSzPts val="2400"/>
              <a:buFont typeface="Arial" panose="020B0604020202020204" pitchFamily="34" charset="0"/>
              <a:buChar char="•"/>
            </a:pPr>
            <a:endParaRPr lang="en-US" sz="1600" dirty="0">
              <a:solidFill>
                <a:schemeClr val="dk1"/>
              </a:solidFill>
              <a:latin typeface="Titillium Web Light"/>
              <a:sym typeface="Titillium Web Light"/>
            </a:endParaRPr>
          </a:p>
        </p:txBody>
      </p:sp>
      <p:grpSp>
        <p:nvGrpSpPr>
          <p:cNvPr id="27" name="Group 26">
            <a:extLst>
              <a:ext uri="{FF2B5EF4-FFF2-40B4-BE49-F238E27FC236}">
                <a16:creationId xmlns:a16="http://schemas.microsoft.com/office/drawing/2014/main" id="{0EEC8819-7FF3-45DF-BF08-C18D2AE98A55}"/>
              </a:ext>
            </a:extLst>
          </p:cNvPr>
          <p:cNvGrpSpPr/>
          <p:nvPr/>
        </p:nvGrpSpPr>
        <p:grpSpPr>
          <a:xfrm>
            <a:off x="2547428" y="2939392"/>
            <a:ext cx="2826543" cy="1464733"/>
            <a:chOff x="7346157" y="1862666"/>
            <a:chExt cx="2826543" cy="1464733"/>
          </a:xfrm>
        </p:grpSpPr>
        <p:pic>
          <p:nvPicPr>
            <p:cNvPr id="28" name="Picture 2" descr="Cellphone Tower Network - Free vector graphic on Pixabay">
              <a:extLst>
                <a:ext uri="{FF2B5EF4-FFF2-40B4-BE49-F238E27FC236}">
                  <a16:creationId xmlns:a16="http://schemas.microsoft.com/office/drawing/2014/main" id="{382BF77E-D90B-4359-8207-68416D2B0D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157" y="1862666"/>
              <a:ext cx="732367" cy="14647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Cellphone,cell,mobile,phone,cell phone - free image from needpix.com">
              <a:extLst>
                <a:ext uri="{FF2B5EF4-FFF2-40B4-BE49-F238E27FC236}">
                  <a16:creationId xmlns:a16="http://schemas.microsoft.com/office/drawing/2014/main" id="{9F989B20-5B2B-4D33-B3B1-0AE652CB26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913" y="2736145"/>
              <a:ext cx="331787" cy="53622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6E4B2E02-35F9-42E2-8418-82E2232B1388}"/>
                </a:ext>
              </a:extLst>
            </p:cNvPr>
            <p:cNvCxnSpPr>
              <a:cxnSpLocks/>
            </p:cNvCxnSpPr>
            <p:nvPr/>
          </p:nvCxnSpPr>
          <p:spPr>
            <a:xfrm>
              <a:off x="7745027" y="2233169"/>
              <a:ext cx="2095886" cy="9289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B260F16-ED2B-4A27-87A4-43B6F0265880}"/>
                </a:ext>
              </a:extLst>
            </p:cNvPr>
            <p:cNvCxnSpPr>
              <a:cxnSpLocks/>
            </p:cNvCxnSpPr>
            <p:nvPr/>
          </p:nvCxnSpPr>
          <p:spPr>
            <a:xfrm flipH="1">
              <a:off x="7712340" y="2214204"/>
              <a:ext cx="1" cy="675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2153A705-92F7-495D-8415-1E2A32D60284}"/>
                </a:ext>
              </a:extLst>
            </p:cNvPr>
            <p:cNvCxnSpPr>
              <a:cxnSpLocks/>
            </p:cNvCxnSpPr>
            <p:nvPr/>
          </p:nvCxnSpPr>
          <p:spPr>
            <a:xfrm flipV="1">
              <a:off x="7704666" y="2214204"/>
              <a:ext cx="637189"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Arc 32">
              <a:extLst>
                <a:ext uri="{FF2B5EF4-FFF2-40B4-BE49-F238E27FC236}">
                  <a16:creationId xmlns:a16="http://schemas.microsoft.com/office/drawing/2014/main" id="{1EB3CFD4-80E3-42C3-88ED-9F7EF271F2C4}"/>
                </a:ext>
              </a:extLst>
            </p:cNvPr>
            <p:cNvSpPr/>
            <p:nvPr/>
          </p:nvSpPr>
          <p:spPr>
            <a:xfrm rot="4320321">
              <a:off x="7712187" y="1903686"/>
              <a:ext cx="431800" cy="452967"/>
            </a:xfrm>
            <a:prstGeom prst="arc">
              <a:avLst>
                <a:gd name="adj1" fmla="val 18485555"/>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ectangle 33">
              <a:extLst>
                <a:ext uri="{FF2B5EF4-FFF2-40B4-BE49-F238E27FC236}">
                  <a16:creationId xmlns:a16="http://schemas.microsoft.com/office/drawing/2014/main" id="{A0D79FFE-9FED-465C-92E9-3CBFEEFFB502}"/>
                </a:ext>
              </a:extLst>
            </p:cNvPr>
            <p:cNvSpPr/>
            <p:nvPr/>
          </p:nvSpPr>
          <p:spPr>
            <a:xfrm>
              <a:off x="8208902" y="2118796"/>
              <a:ext cx="889987" cy="369332"/>
            </a:xfrm>
            <a:prstGeom prst="rect">
              <a:avLst/>
            </a:prstGeom>
          </p:spPr>
          <p:txBody>
            <a:bodyPr wrap="none">
              <a:spAutoFit/>
            </a:bodyPr>
            <a:lstStyle/>
            <a:p>
              <a:r>
                <a:rPr lang="en-US" dirty="0" err="1"/>
                <a:t>AoA</a:t>
              </a:r>
              <a:r>
                <a:rPr lang="en-US" dirty="0"/>
                <a:t>(θ) </a:t>
              </a:r>
            </a:p>
          </p:txBody>
        </p:sp>
      </p:grpSp>
    </p:spTree>
    <p:extLst>
      <p:ext uri="{BB962C8B-B14F-4D97-AF65-F5344CB8AC3E}">
        <p14:creationId xmlns:p14="http://schemas.microsoft.com/office/powerpoint/2010/main" val="2633879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6"/>
        <p:cNvGrpSpPr/>
        <p:nvPr/>
      </p:nvGrpSpPr>
      <p:grpSpPr>
        <a:xfrm>
          <a:off x="0" y="0"/>
          <a:ext cx="0" cy="0"/>
          <a:chOff x="0" y="0"/>
          <a:chExt cx="0" cy="0"/>
        </a:xfrm>
      </p:grpSpPr>
      <p:sp>
        <p:nvSpPr>
          <p:cNvPr id="3898" name="Google Shape;3898;p20"/>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Reference Signal Received Power</a:t>
            </a:r>
            <a:r>
              <a:rPr lang="en-US" i="1" dirty="0"/>
              <a:t>  </a:t>
            </a:r>
            <a:r>
              <a:rPr lang="en-US" dirty="0"/>
              <a:t>(</a:t>
            </a:r>
            <a:r>
              <a:rPr lang="en-US" i="1" dirty="0"/>
              <a:t>𝜔</a:t>
            </a:r>
            <a:r>
              <a:rPr lang="en-US" dirty="0"/>
              <a:t>)</a:t>
            </a:r>
          </a:p>
        </p:txBody>
      </p:sp>
      <p:sp>
        <p:nvSpPr>
          <p:cNvPr id="3900" name="Google Shape;3900;p20"/>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sp>
        <p:nvSpPr>
          <p:cNvPr id="26" name="TextBox 25">
            <a:extLst>
              <a:ext uri="{FF2B5EF4-FFF2-40B4-BE49-F238E27FC236}">
                <a16:creationId xmlns:a16="http://schemas.microsoft.com/office/drawing/2014/main" id="{CBF6B285-577D-4AD2-A34D-28A7BB770CBC}"/>
              </a:ext>
            </a:extLst>
          </p:cNvPr>
          <p:cNvSpPr txBox="1"/>
          <p:nvPr/>
        </p:nvSpPr>
        <p:spPr>
          <a:xfrm>
            <a:off x="636276" y="1713252"/>
            <a:ext cx="6761100" cy="1154162"/>
          </a:xfrm>
          <a:prstGeom prst="rect">
            <a:avLst/>
          </a:prstGeom>
          <a:noFill/>
        </p:spPr>
        <p:txBody>
          <a:bodyPr wrap="square">
            <a:spAutoFit/>
          </a:bodyPr>
          <a:lstStyle/>
          <a:p>
            <a:pPr marL="457200" indent="-381000">
              <a:spcBef>
                <a:spcPts val="600"/>
              </a:spcBef>
              <a:buClr>
                <a:schemeClr val="tx1"/>
              </a:buClr>
              <a:buSzPts val="2400"/>
              <a:buFont typeface="Wingdings" panose="05000000000000000000" pitchFamily="2" charset="2"/>
              <a:buChar char="§"/>
            </a:pPr>
            <a:r>
              <a:rPr lang="en-US" sz="1600" dirty="0">
                <a:solidFill>
                  <a:schemeClr val="dk1"/>
                </a:solidFill>
                <a:latin typeface="Titillium Web Light"/>
                <a:sym typeface="Titillium Web Light"/>
              </a:rPr>
              <a:t>RSRP- Signal strength of the base station the cellphone is connected to. Measured in dB/dBm.</a:t>
            </a:r>
          </a:p>
          <a:p>
            <a:pPr marL="457200" indent="-381000">
              <a:spcBef>
                <a:spcPts val="600"/>
              </a:spcBef>
              <a:buClr>
                <a:schemeClr val="tx1"/>
              </a:buClr>
              <a:buSzPts val="2400"/>
              <a:buFont typeface="Wingdings" panose="05000000000000000000" pitchFamily="2" charset="2"/>
              <a:buChar char="§"/>
            </a:pPr>
            <a:r>
              <a:rPr lang="en-US" sz="1600" dirty="0">
                <a:solidFill>
                  <a:schemeClr val="dk1"/>
                </a:solidFill>
                <a:latin typeface="Titillium Web Light"/>
                <a:sym typeface="Titillium Web Light"/>
              </a:rPr>
              <a:t>MRO file also reports the RSRP values for neighboring base stations in the vicinity (</a:t>
            </a:r>
            <a:r>
              <a:rPr lang="en-US" sz="1600" dirty="0" err="1">
                <a:solidFill>
                  <a:schemeClr val="dk1"/>
                </a:solidFill>
                <a:latin typeface="Titillium Web Light"/>
                <a:sym typeface="Titillium Web Light"/>
              </a:rPr>
              <a:t>nRSRP</a:t>
            </a:r>
            <a:r>
              <a:rPr lang="en-US" sz="1600" dirty="0">
                <a:solidFill>
                  <a:schemeClr val="dk1"/>
                </a:solidFill>
                <a:latin typeface="Titillium Web Light"/>
                <a:sym typeface="Titillium Web Light"/>
              </a:rPr>
              <a:t>).</a:t>
            </a:r>
          </a:p>
        </p:txBody>
      </p:sp>
      <p:grpSp>
        <p:nvGrpSpPr>
          <p:cNvPr id="4" name="Group 3">
            <a:extLst>
              <a:ext uri="{FF2B5EF4-FFF2-40B4-BE49-F238E27FC236}">
                <a16:creationId xmlns:a16="http://schemas.microsoft.com/office/drawing/2014/main" id="{3311D637-C209-4DEE-819D-C4836546F47F}"/>
              </a:ext>
            </a:extLst>
          </p:cNvPr>
          <p:cNvGrpSpPr/>
          <p:nvPr/>
        </p:nvGrpSpPr>
        <p:grpSpPr>
          <a:xfrm>
            <a:off x="593865" y="2867414"/>
            <a:ext cx="7009970" cy="2012461"/>
            <a:chOff x="593865" y="2285999"/>
            <a:chExt cx="7009970" cy="2012461"/>
          </a:xfrm>
        </p:grpSpPr>
        <p:pic>
          <p:nvPicPr>
            <p:cNvPr id="13" name="Picture 12">
              <a:extLst>
                <a:ext uri="{FF2B5EF4-FFF2-40B4-BE49-F238E27FC236}">
                  <a16:creationId xmlns:a16="http://schemas.microsoft.com/office/drawing/2014/main" id="{D84069F9-24E7-4856-8BD4-3D6F621F56FD}"/>
                </a:ext>
              </a:extLst>
            </p:cNvPr>
            <p:cNvPicPr>
              <a:picLocks noChangeAspect="1"/>
            </p:cNvPicPr>
            <p:nvPr/>
          </p:nvPicPr>
          <p:blipFill>
            <a:blip r:embed="rId3"/>
            <a:stretch>
              <a:fillRect/>
            </a:stretch>
          </p:blipFill>
          <p:spPr>
            <a:xfrm>
              <a:off x="593865" y="2285999"/>
              <a:ext cx="7009970" cy="2012461"/>
            </a:xfrm>
            <a:prstGeom prst="rect">
              <a:avLst/>
            </a:prstGeom>
            <a:noFill/>
          </p:spPr>
        </p:pic>
        <p:sp>
          <p:nvSpPr>
            <p:cNvPr id="2" name="Rectangle 1">
              <a:extLst>
                <a:ext uri="{FF2B5EF4-FFF2-40B4-BE49-F238E27FC236}">
                  <a16:creationId xmlns:a16="http://schemas.microsoft.com/office/drawing/2014/main" id="{5594F159-AC65-4AE9-B4BE-BCD924F24C67}"/>
                </a:ext>
              </a:extLst>
            </p:cNvPr>
            <p:cNvSpPr/>
            <p:nvPr/>
          </p:nvSpPr>
          <p:spPr>
            <a:xfrm>
              <a:off x="5290458" y="2506212"/>
              <a:ext cx="983343" cy="1661886"/>
            </a:xfrm>
            <a:prstGeom prst="rect">
              <a:avLst/>
            </a:prstGeom>
            <a:no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89009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D3EBD5"/>
                </a:solidFill>
              </a:rPr>
              <a:t>PATHSIM</a:t>
            </a:r>
            <a:endParaRPr sz="7200" dirty="0">
              <a:solidFill>
                <a:srgbClr val="D3EBD5"/>
              </a:solidFill>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
        <p:nvSpPr>
          <p:cNvPr id="19" name="TextBox 18">
            <a:extLst>
              <a:ext uri="{FF2B5EF4-FFF2-40B4-BE49-F238E27FC236}">
                <a16:creationId xmlns:a16="http://schemas.microsoft.com/office/drawing/2014/main" id="{0A3E3D93-0A02-41BF-95AB-FA73F3363C3C}"/>
              </a:ext>
            </a:extLst>
          </p:cNvPr>
          <p:cNvSpPr txBox="1"/>
          <p:nvPr/>
        </p:nvSpPr>
        <p:spPr>
          <a:xfrm>
            <a:off x="3979226" y="778951"/>
            <a:ext cx="4572000" cy="4031873"/>
          </a:xfrm>
          <a:prstGeom prst="rect">
            <a:avLst/>
          </a:prstGeom>
          <a:noFill/>
        </p:spPr>
        <p:txBody>
          <a:bodyPr wrap="square">
            <a:spAutoFit/>
          </a:bodyPr>
          <a:lstStyle/>
          <a:p>
            <a:pPr marL="457200" indent="-457200">
              <a:spcBef>
                <a:spcPts val="600"/>
              </a:spcBef>
              <a:buClr>
                <a:schemeClr val="accent1"/>
              </a:buClr>
              <a:buSzPts val="2400"/>
              <a:buFont typeface="+mj-lt"/>
              <a:buAutoNum type="arabicPeriod"/>
            </a:pPr>
            <a:r>
              <a:rPr lang="en-US" sz="2400" dirty="0">
                <a:solidFill>
                  <a:schemeClr val="accent2"/>
                </a:solidFill>
                <a:latin typeface="Titillium Web Light"/>
                <a:sym typeface="Titillium Web Light"/>
              </a:rPr>
              <a:t>Contact Tracing</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Cellphone LTE Network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VECSIM Prior 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PATHSIM</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Distance Estimation </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Path Generation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Tests</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Evaluation</a:t>
            </a:r>
          </a:p>
          <a:p>
            <a:pPr marL="457200" indent="-457200">
              <a:spcBef>
                <a:spcPts val="600"/>
              </a:spcBef>
              <a:buClr>
                <a:schemeClr val="accent1"/>
              </a:buClr>
              <a:buSzPts val="2400"/>
              <a:buFont typeface="+mj-lt"/>
              <a:buAutoNum type="arabicPeriod" startAt="5"/>
            </a:pPr>
            <a:r>
              <a:rPr lang="en-US" sz="2400" dirty="0">
                <a:solidFill>
                  <a:srgbClr val="80BFB7"/>
                </a:solidFill>
                <a:latin typeface="Titillium Web Light"/>
                <a:sym typeface="Titillium Web Light"/>
              </a:rPr>
              <a:t>PATHSIM Conclusions</a:t>
            </a:r>
          </a:p>
        </p:txBody>
      </p:sp>
      <p:pic>
        <p:nvPicPr>
          <p:cNvPr id="6" name="Picture 5" descr="Pathsim">
            <a:extLst>
              <a:ext uri="{FF2B5EF4-FFF2-40B4-BE49-F238E27FC236}">
                <a16:creationId xmlns:a16="http://schemas.microsoft.com/office/drawing/2014/main" id="{2F9EFFC4-D17B-44F7-B0E3-8EBB68CBC59B}"/>
              </a:ext>
            </a:extLst>
          </p:cNvPr>
          <p:cNvPicPr>
            <a:picLocks noChangeAspect="1"/>
          </p:cNvPicPr>
          <p:nvPr/>
        </p:nvPicPr>
        <p:blipFill>
          <a:blip r:embed="rId3"/>
          <a:stretch>
            <a:fillRect/>
          </a:stretch>
        </p:blipFill>
        <p:spPr>
          <a:xfrm>
            <a:off x="685800" y="3606730"/>
            <a:ext cx="3379960" cy="1407314"/>
          </a:xfrm>
          <a:prstGeom prst="rect">
            <a:avLst/>
          </a:prstGeom>
        </p:spPr>
      </p:pic>
    </p:spTree>
    <p:extLst>
      <p:ext uri="{BB962C8B-B14F-4D97-AF65-F5344CB8AC3E}">
        <p14:creationId xmlns:p14="http://schemas.microsoft.com/office/powerpoint/2010/main" val="812450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9">
                                            <p:txEl>
                                              <p:pRg st="2" end="2"/>
                                            </p:txEl>
                                          </p:spTgt>
                                        </p:tgtEl>
                                        <p:attrNameLst>
                                          <p:attrName>style.color</p:attrName>
                                        </p:attrNameLst>
                                      </p:cBhvr>
                                      <p:to>
                                        <a:srgbClr val="FFC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300" y="50315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3. VECSIM (Prior Work)</a:t>
            </a:r>
            <a:endParaRPr dirty="0"/>
          </a:p>
        </p:txBody>
      </p:sp>
      <p:sp>
        <p:nvSpPr>
          <p:cNvPr id="4068" name="Google Shape;4068;p36"/>
          <p:cNvSpPr txBox="1">
            <a:spLocks noGrp="1"/>
          </p:cNvSpPr>
          <p:nvPr>
            <p:ph type="body" idx="1"/>
          </p:nvPr>
        </p:nvSpPr>
        <p:spPr>
          <a:xfrm>
            <a:off x="718300" y="1497330"/>
            <a:ext cx="6761100" cy="2980500"/>
          </a:xfrm>
          <a:prstGeom prst="rect">
            <a:avLst/>
          </a:prstGeom>
        </p:spPr>
        <p:txBody>
          <a:bodyPr spcFirstLastPara="1" wrap="square" lIns="91425" tIns="91425" rIns="91425" bIns="91425" anchor="t" anchorCtr="0">
            <a:noAutofit/>
          </a:bodyPr>
          <a:lstStyle/>
          <a:p>
            <a:pPr>
              <a:lnSpc>
                <a:spcPct val="115000"/>
              </a:lnSpc>
              <a:buClr>
                <a:schemeClr val="tx1"/>
              </a:buClr>
            </a:pPr>
            <a:r>
              <a:rPr lang="en-US" sz="2000" dirty="0">
                <a:solidFill>
                  <a:srgbClr val="0B87A1"/>
                </a:solidFill>
              </a:rPr>
              <a:t>Is the foundation for Pathsim </a:t>
            </a:r>
          </a:p>
          <a:p>
            <a:pPr>
              <a:lnSpc>
                <a:spcPct val="115000"/>
              </a:lnSpc>
              <a:buClr>
                <a:schemeClr val="tx1"/>
              </a:buClr>
            </a:pPr>
            <a:r>
              <a:rPr lang="en-US" sz="2000" dirty="0"/>
              <a:t>Preliminary work done by Professor Avishek Mukherjee and others</a:t>
            </a:r>
          </a:p>
          <a:p>
            <a:pPr>
              <a:lnSpc>
                <a:spcPct val="115000"/>
              </a:lnSpc>
              <a:buClr>
                <a:schemeClr val="tx1"/>
              </a:buClr>
            </a:pPr>
            <a:r>
              <a:rPr lang="en-US" sz="2000" dirty="0"/>
              <a:t>Novel Contact Tracing Method</a:t>
            </a:r>
          </a:p>
          <a:p>
            <a:pPr>
              <a:lnSpc>
                <a:spcPct val="115000"/>
              </a:lnSpc>
              <a:buClr>
                <a:schemeClr val="tx1"/>
              </a:buClr>
            </a:pPr>
            <a:r>
              <a:rPr lang="en-US" sz="2000" b="1" dirty="0"/>
              <a:t>Using the MRO data, Vecsim can estimate the distance between 2 users using two points</a:t>
            </a:r>
          </a:p>
          <a:p>
            <a:pPr>
              <a:lnSpc>
                <a:spcPct val="115000"/>
              </a:lnSpc>
              <a:buClr>
                <a:schemeClr val="tx1"/>
              </a:buClr>
            </a:pPr>
            <a:r>
              <a:rPr lang="en-US" sz="2000" b="1" dirty="0"/>
              <a:t>The data does not contain the user location, therefore preserving user privacy</a:t>
            </a:r>
          </a:p>
          <a:p>
            <a:pPr>
              <a:lnSpc>
                <a:spcPct val="115000"/>
              </a:lnSpc>
              <a:buClr>
                <a:schemeClr val="tx1"/>
              </a:buClr>
            </a:pPr>
            <a:endParaRPr lang="en-US" sz="2000" dirty="0">
              <a:solidFill>
                <a:srgbClr val="0B87A1"/>
              </a:solidFill>
            </a:endParaRPr>
          </a:p>
          <a:p>
            <a:pPr>
              <a:lnSpc>
                <a:spcPct val="115000"/>
              </a:lnSpc>
              <a:buClr>
                <a:schemeClr val="tx1"/>
              </a:buClr>
            </a:pPr>
            <a:endParaRPr kumimoji="0" lang="en-US" sz="2000" b="0" i="0" u="none" strike="noStrike" kern="0" cap="none" spc="0" normalizeH="0" baseline="0" noProof="0" dirty="0">
              <a:ln>
                <a:noFill/>
              </a:ln>
              <a:solidFill>
                <a:srgbClr val="003B55"/>
              </a:solidFill>
              <a:effectLst/>
              <a:uLnTx/>
              <a:uFillTx/>
              <a:latin typeface="Titillium Web Light"/>
              <a:sym typeface="Titillium Web Light"/>
            </a:endParaRPr>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Tree>
    <p:extLst>
      <p:ext uri="{BB962C8B-B14F-4D97-AF65-F5344CB8AC3E}">
        <p14:creationId xmlns:p14="http://schemas.microsoft.com/office/powerpoint/2010/main" val="34923725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76" name="Google Shape;3976;p29"/>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VECSIM METHOLOGY</a:t>
            </a:r>
            <a:endParaRPr dirty="0"/>
          </a:p>
        </p:txBody>
      </p:sp>
      <p:sp>
        <p:nvSpPr>
          <p:cNvPr id="3977" name="Google Shape;3977;p29"/>
          <p:cNvSpPr/>
          <p:nvPr/>
        </p:nvSpPr>
        <p:spPr>
          <a:xfrm>
            <a:off x="863800" y="2266950"/>
            <a:ext cx="1562700" cy="1538700"/>
          </a:xfrm>
          <a:prstGeom prst="rect">
            <a:avLst/>
          </a:prstGeom>
          <a:noFill/>
          <a:ln w="76200" cap="flat" cmpd="sng">
            <a:solidFill>
              <a:srgbClr val="D3EBD5"/>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Calculate Initial Distance</a:t>
            </a:r>
            <a:endParaRPr sz="1800" dirty="0">
              <a:solidFill>
                <a:srgbClr val="003B55"/>
              </a:solidFill>
              <a:latin typeface="Titillium Web Light"/>
              <a:ea typeface="Titillium Web Light"/>
              <a:cs typeface="Titillium Web Light"/>
              <a:sym typeface="Titillium Web Light"/>
            </a:endParaRPr>
          </a:p>
        </p:txBody>
      </p:sp>
      <p:sp>
        <p:nvSpPr>
          <p:cNvPr id="3978" name="Google Shape;3978;p29"/>
          <p:cNvSpPr/>
          <p:nvPr/>
        </p:nvSpPr>
        <p:spPr>
          <a:xfrm>
            <a:off x="5350300" y="2266952"/>
            <a:ext cx="1562700" cy="1538700"/>
          </a:xfrm>
          <a:prstGeom prst="rect">
            <a:avLst/>
          </a:prstGeom>
          <a:noFill/>
          <a:ln w="76200" cap="flat" cmpd="sng">
            <a:solidFill>
              <a:srgbClr val="0B87A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Determine if Pairs are Discontinuous (DPD)</a:t>
            </a:r>
            <a:endParaRPr sz="1800" dirty="0">
              <a:solidFill>
                <a:srgbClr val="003B55"/>
              </a:solidFill>
              <a:latin typeface="Titillium Web Light"/>
              <a:ea typeface="Titillium Web Light"/>
              <a:cs typeface="Titillium Web Light"/>
              <a:sym typeface="Titillium Web Light"/>
            </a:endParaRPr>
          </a:p>
        </p:txBody>
      </p:sp>
      <p:sp>
        <p:nvSpPr>
          <p:cNvPr id="3979" name="Google Shape;3979;p29"/>
          <p:cNvSpPr/>
          <p:nvPr/>
        </p:nvSpPr>
        <p:spPr>
          <a:xfrm>
            <a:off x="3107050" y="2266953"/>
            <a:ext cx="1562700" cy="1538700"/>
          </a:xfrm>
          <a:prstGeom prst="rect">
            <a:avLst/>
          </a:prstGeom>
          <a:noFill/>
          <a:ln w="76200" cap="flat" cmpd="sng">
            <a:solidFill>
              <a:srgbClr val="80BFB7"/>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Determine Maximum Likelihood</a:t>
            </a:r>
            <a:endParaRPr sz="1800" dirty="0">
              <a:solidFill>
                <a:srgbClr val="003B55"/>
              </a:solidFill>
              <a:latin typeface="Titillium Web Light"/>
              <a:ea typeface="Titillium Web Light"/>
              <a:cs typeface="Titillium Web Light"/>
              <a:sym typeface="Titillium Web Light"/>
            </a:endParaRPr>
          </a:p>
        </p:txBody>
      </p:sp>
      <p:cxnSp>
        <p:nvCxnSpPr>
          <p:cNvPr id="3980" name="Google Shape;3980;p29"/>
          <p:cNvCxnSpPr>
            <a:stCxn id="3977" idx="3"/>
            <a:endCxn id="3979" idx="1"/>
          </p:cNvCxnSpPr>
          <p:nvPr/>
        </p:nvCxnSpPr>
        <p:spPr>
          <a:xfrm>
            <a:off x="2426500" y="3036300"/>
            <a:ext cx="680700" cy="0"/>
          </a:xfrm>
          <a:prstGeom prst="straightConnector1">
            <a:avLst/>
          </a:prstGeom>
          <a:noFill/>
          <a:ln w="38100" cap="flat" cmpd="sng">
            <a:solidFill>
              <a:srgbClr val="D3EBD5"/>
            </a:solidFill>
            <a:prstDash val="solid"/>
            <a:round/>
            <a:headEnd type="diamond" w="sm" len="sm"/>
            <a:tailEnd type="diamond" w="sm" len="sm"/>
          </a:ln>
        </p:spPr>
      </p:cxnSp>
      <p:cxnSp>
        <p:nvCxnSpPr>
          <p:cNvPr id="3981" name="Google Shape;3981;p29"/>
          <p:cNvCxnSpPr>
            <a:stCxn id="3979" idx="3"/>
            <a:endCxn id="3978" idx="1"/>
          </p:cNvCxnSpPr>
          <p:nvPr/>
        </p:nvCxnSpPr>
        <p:spPr>
          <a:xfrm>
            <a:off x="4669750" y="3036303"/>
            <a:ext cx="680700" cy="0"/>
          </a:xfrm>
          <a:prstGeom prst="straightConnector1">
            <a:avLst/>
          </a:prstGeom>
          <a:noFill/>
          <a:ln w="38100" cap="flat" cmpd="sng">
            <a:solidFill>
              <a:srgbClr val="80BFB7"/>
            </a:solidFill>
            <a:prstDash val="solid"/>
            <a:round/>
            <a:headEnd type="diamond" w="sm" len="sm"/>
            <a:tailEnd type="diamond" w="sm" len="sm"/>
          </a:ln>
        </p:spPr>
      </p:cxnSp>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2415840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67DF31D4-917C-4A5F-B37F-776AFC17F98E}"/>
              </a:ext>
            </a:extLst>
          </p:cNvPr>
          <p:cNvPicPr/>
          <p:nvPr/>
        </p:nvPicPr>
        <p:blipFill>
          <a:blip r:embed="rId3"/>
          <a:stretch>
            <a:fillRect/>
          </a:stretch>
        </p:blipFill>
        <p:spPr>
          <a:xfrm>
            <a:off x="2436115" y="1332874"/>
            <a:ext cx="3528532" cy="1724471"/>
          </a:xfrm>
          <a:prstGeom prst="rect">
            <a:avLst/>
          </a:prstGeom>
        </p:spPr>
      </p:pic>
      <p:sp>
        <p:nvSpPr>
          <p:cNvPr id="4067" name="Google Shape;4067;p36"/>
          <p:cNvSpPr txBox="1">
            <a:spLocks noGrp="1"/>
          </p:cNvSpPr>
          <p:nvPr>
            <p:ph type="title"/>
          </p:nvPr>
        </p:nvSpPr>
        <p:spPr>
          <a:xfrm>
            <a:off x="718300" y="50315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VECSIM Distance Estimation</a:t>
            </a:r>
            <a:endParaRPr dirty="0"/>
          </a:p>
        </p:txBody>
      </p:sp>
      <mc:AlternateContent xmlns:mc="http://schemas.openxmlformats.org/markup-compatibility/2006" xmlns:a14="http://schemas.microsoft.com/office/drawing/2010/main">
        <mc:Choice Requires="a14">
          <p:sp>
            <p:nvSpPr>
              <p:cNvPr id="4068" name="Google Shape;4068;p36"/>
              <p:cNvSpPr txBox="1">
                <a:spLocks noGrp="1"/>
              </p:cNvSpPr>
              <p:nvPr>
                <p:ph type="body" idx="1"/>
              </p:nvPr>
            </p:nvSpPr>
            <p:spPr>
              <a:xfrm>
                <a:off x="718300" y="2928540"/>
                <a:ext cx="6761100" cy="2097204"/>
              </a:xfrm>
              <a:prstGeom prst="rect">
                <a:avLst/>
              </a:prstGeom>
            </p:spPr>
            <p:txBody>
              <a:bodyPr spcFirstLastPara="1" wrap="square" lIns="91425" tIns="91425" rIns="91425" bIns="91425" anchor="t" anchorCtr="0">
                <a:noAutofit/>
              </a:bodyPr>
              <a:lstStyle/>
              <a:p>
                <a:r>
                  <a:rPr lang="en-US" sz="1600" b="1" dirty="0"/>
                  <a:t>The core of Vecsim is the distance estimation at 2 points.  Here is the formula derived:</a:t>
                </a:r>
              </a:p>
              <a:p>
                <a:endParaRPr lang="en-US" dirty="0"/>
              </a:p>
              <a:p>
                <a:pPr marL="76200" indent="0">
                  <a:buNone/>
                </a:pPr>
                <a14:m>
                  <m:oMath xmlns:m="http://schemas.openxmlformats.org/officeDocument/2006/math">
                    <m:acc>
                      <m:accPr>
                        <m:chr m:val="̂"/>
                        <m:ctrlPr>
                          <a:rPr lang="en-US" sz="1200" i="1" smtClean="0">
                            <a:effectLst/>
                            <a:latin typeface="Cambria Math" panose="02040503050406030204" pitchFamily="18" charset="0"/>
                            <a:cs typeface="Times New Roman" panose="02020603050405020304" pitchFamily="18" charset="0"/>
                          </a:rPr>
                        </m:ctrlPr>
                      </m:accPr>
                      <m:e>
                        <m:r>
                          <a:rPr lang="en-US" sz="1200" i="1">
                            <a:effectLst/>
                            <a:latin typeface="Cambria Math" panose="02040503050406030204" pitchFamily="18" charset="0"/>
                            <a:ea typeface="Calibri" panose="020F0502020204030204" pitchFamily="34" charset="0"/>
                            <a:cs typeface="Times New Roman" panose="02020603050405020304" pitchFamily="18" charset="0"/>
                          </a:rPr>
                          <m:t>𝐷</m:t>
                        </m:r>
                      </m:e>
                    </m:acc>
                  </m:oMath>
                </a14:m>
                <a:r>
                  <a:rPr lang="en-US" sz="1200" dirty="0"/>
                  <a:t>̂ : the distance between the two users</a:t>
                </a:r>
              </a:p>
              <a:p>
                <a:pPr marL="76200" indent="0">
                  <a:buNone/>
                </a:pPr>
                <a14:m>
                  <m:oMath xmlns:m="http://schemas.openxmlformats.org/officeDocument/2006/math">
                    <m:sSub>
                      <m:sSubPr>
                        <m:ctrlPr>
                          <a:rPr lang="en-US" sz="1200" i="1" smtClean="0">
                            <a:effectLst/>
                            <a:latin typeface="Cambria Math" panose="02040503050406030204" pitchFamily="18"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𝛾</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2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200" i="1">
                            <a:effectLst/>
                            <a:latin typeface="Cambria Math" panose="02040503050406030204" pitchFamily="18"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𝛾</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200" dirty="0"/>
                  <a:t> : </a:t>
                </a:r>
                <a:r>
                  <a:rPr lang="en-US" sz="1200" dirty="0" err="1"/>
                  <a:t>Tadv</a:t>
                </a:r>
                <a:r>
                  <a:rPr lang="en-US" sz="1200" dirty="0"/>
                  <a:t> values reported by the two users</a:t>
                </a:r>
              </a:p>
              <a:p>
                <a:pPr marL="76200" indent="0">
                  <a:buNone/>
                </a:pPr>
                <a14:m>
                  <m:oMath xmlns:m="http://schemas.openxmlformats.org/officeDocument/2006/math">
                    <m:sSub>
                      <m:sSubPr>
                        <m:ctrlPr>
                          <a:rPr lang="en-US" sz="1200" i="1" smtClean="0">
                            <a:effectLst/>
                            <a:latin typeface="Cambria Math" panose="02040503050406030204" pitchFamily="18"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𝜃</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1200"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1200" i="1">
                            <a:effectLst/>
                            <a:latin typeface="Cambria Math" panose="02040503050406030204" pitchFamily="18" charset="0"/>
                            <a:cs typeface="Times New Roman" panose="02020603050405020304" pitchFamily="18" charset="0"/>
                          </a:rPr>
                        </m:ctrlPr>
                      </m:sSubPr>
                      <m:e>
                        <m:r>
                          <a:rPr lang="en-US" sz="1200" i="1">
                            <a:effectLst/>
                            <a:latin typeface="Cambria Math" panose="02040503050406030204" pitchFamily="18" charset="0"/>
                            <a:ea typeface="Calibri" panose="020F0502020204030204" pitchFamily="34" charset="0"/>
                            <a:cs typeface="Times New Roman" panose="02020603050405020304" pitchFamily="18" charset="0"/>
                          </a:rPr>
                          <m:t>𝜃</m:t>
                        </m:r>
                      </m:e>
                      <m:sub>
                        <m:r>
                          <a:rPr lang="en-US" sz="1200" i="1">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US" sz="1200" dirty="0">
                    <a:effectLst/>
                    <a:latin typeface="Times New Roman" panose="02020603050405020304" pitchFamily="18" charset="0"/>
                    <a:ea typeface="Times New Roman" panose="02020603050405020304" pitchFamily="18" charset="0"/>
                  </a:rPr>
                  <a:t> </a:t>
                </a:r>
                <a:r>
                  <a:rPr lang="en-US" sz="1200" dirty="0"/>
                  <a:t>: Angle of Arrival values reported by the two users.</a:t>
                </a:r>
              </a:p>
              <a:p>
                <a:pPr marL="76200" indent="0">
                  <a:buNone/>
                </a:pPr>
                <a14:m>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𝜁</m:t>
                    </m:r>
                  </m:oMath>
                </a14:m>
                <a:r>
                  <a:rPr lang="en-US" sz="1200" dirty="0"/>
                  <a:t> : 78 meters, the granularity proportion of the MRO file given by the base station</a:t>
                </a:r>
              </a:p>
              <a:p>
                <a:pPr marL="457200" lvl="0" indent="-381000" algn="l" rtl="0">
                  <a:lnSpc>
                    <a:spcPct val="115000"/>
                  </a:lnSpc>
                  <a:spcBef>
                    <a:spcPts val="600"/>
                  </a:spcBef>
                  <a:spcAft>
                    <a:spcPts val="0"/>
                  </a:spcAft>
                  <a:buSzPts val="2400"/>
                  <a:buChar char="▪"/>
                </a:pPr>
                <a:endParaRPr kumimoji="0" lang="en-US" sz="1800" b="0" i="0" u="none" strike="noStrike" kern="0" cap="none" spc="0" normalizeH="0" baseline="0" noProof="0" dirty="0">
                  <a:ln>
                    <a:noFill/>
                  </a:ln>
                  <a:solidFill>
                    <a:srgbClr val="003B55"/>
                  </a:solidFill>
                  <a:effectLst/>
                  <a:uLnTx/>
                  <a:uFillTx/>
                  <a:latin typeface="Titillium Web Light"/>
                  <a:sym typeface="Titillium Web Light"/>
                </a:endParaRPr>
              </a:p>
            </p:txBody>
          </p:sp>
        </mc:Choice>
        <mc:Fallback xmlns="">
          <p:sp>
            <p:nvSpPr>
              <p:cNvPr id="4068" name="Google Shape;4068;p36"/>
              <p:cNvSpPr txBox="1">
                <a:spLocks noGrp="1" noRot="1" noChangeAspect="1" noMove="1" noResize="1" noEditPoints="1" noAdjustHandles="1" noChangeArrowheads="1" noChangeShapeType="1" noTextEdit="1"/>
              </p:cNvSpPr>
              <p:nvPr>
                <p:ph type="body" idx="1"/>
              </p:nvPr>
            </p:nvSpPr>
            <p:spPr>
              <a:xfrm>
                <a:off x="718300" y="2928540"/>
                <a:ext cx="6761100" cy="2097204"/>
              </a:xfrm>
              <a:prstGeom prst="rect">
                <a:avLst/>
              </a:prstGeom>
              <a:blipFill>
                <a:blip r:embed="rId4"/>
                <a:stretch>
                  <a:fillRect l="-541" t="-4070" b="-6977"/>
                </a:stretch>
              </a:blipFill>
            </p:spPr>
            <p:txBody>
              <a:bodyPr/>
              <a:lstStyle/>
              <a:p>
                <a:r>
                  <a:rPr lang="en-US">
                    <a:noFill/>
                  </a:rPr>
                  <a:t> </a:t>
                </a:r>
              </a:p>
            </p:txBody>
          </p:sp>
        </mc:Fallback>
      </mc:AlternateContent>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A70D737-9122-4058-94AF-1AEC663ADE02}"/>
                  </a:ext>
                </a:extLst>
              </p:cNvPr>
              <p:cNvSpPr txBox="1"/>
              <p:nvPr/>
            </p:nvSpPr>
            <p:spPr>
              <a:xfrm>
                <a:off x="855269" y="3528173"/>
                <a:ext cx="6096000" cy="448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solidFill>
                                <a:srgbClr val="836967"/>
                              </a:solidFill>
                              <a:latin typeface="Cambria Math" panose="02040503050406030204" pitchFamily="18" charset="0"/>
                            </a:rPr>
                          </m:ctrlPr>
                        </m:accPr>
                        <m:e>
                          <m:r>
                            <a:rPr lang="en-US" sz="1600" i="1">
                              <a:latin typeface="Cambria Math" panose="02040503050406030204" pitchFamily="18" charset="0"/>
                            </a:rPr>
                            <m:t>𝐷</m:t>
                          </m:r>
                        </m:e>
                      </m:acc>
                      <m:r>
                        <a:rPr lang="en-US" sz="1600" i="0">
                          <a:latin typeface="Cambria Math" panose="02040503050406030204" pitchFamily="18" charset="0"/>
                        </a:rPr>
                        <m:t>=</m:t>
                      </m:r>
                      <m:sSup>
                        <m:sSupPr>
                          <m:ctrlPr>
                            <a:rPr lang="en-US" sz="1600" i="1">
                              <a:solidFill>
                                <a:srgbClr val="836967"/>
                              </a:solidFill>
                              <a:latin typeface="Cambria Math" panose="02040503050406030204" pitchFamily="18" charset="0"/>
                            </a:rPr>
                          </m:ctrlPr>
                        </m:sSupPr>
                        <m:e>
                          <m:d>
                            <m:dPr>
                              <m:begChr m:val="["/>
                              <m:endChr m:val="]"/>
                              <m:ctrlPr>
                                <a:rPr lang="en-US" sz="1600" i="1">
                                  <a:latin typeface="Cambria Math" panose="02040503050406030204" pitchFamily="18" charset="0"/>
                                </a:rPr>
                              </m:ctrlPr>
                            </m:dPr>
                            <m:e>
                              <m:sSubSup>
                                <m:sSubSupPr>
                                  <m:ctrlPr>
                                    <a:rPr lang="en-US" sz="1600" i="1">
                                      <a:solidFill>
                                        <a:srgbClr val="836967"/>
                                      </a:solidFill>
                                      <a:latin typeface="Cambria Math" panose="02040503050406030204" pitchFamily="18" charset="0"/>
                                    </a:rPr>
                                  </m:ctrlPr>
                                </m:sSubSupPr>
                                <m:e>
                                  <m:r>
                                    <a:rPr lang="en-US" sz="1600" i="1">
                                      <a:latin typeface="Cambria Math" panose="02040503050406030204" pitchFamily="18" charset="0"/>
                                    </a:rPr>
                                    <m:t>𝛾</m:t>
                                  </m:r>
                                </m:e>
                                <m:sub>
                                  <m:r>
                                    <a:rPr lang="en-US" sz="1600" i="0">
                                      <a:latin typeface="Cambria Math" panose="02040503050406030204" pitchFamily="18" charset="0"/>
                                    </a:rPr>
                                    <m:t>1</m:t>
                                  </m:r>
                                </m:sub>
                                <m:sup>
                                  <m:r>
                                    <a:rPr lang="en-US" sz="1600" i="0">
                                      <a:latin typeface="Cambria Math" panose="02040503050406030204" pitchFamily="18" charset="0"/>
                                    </a:rPr>
                                    <m:t>2</m:t>
                                  </m:r>
                                </m:sup>
                              </m:sSubSup>
                              <m:r>
                                <a:rPr lang="en-US" sz="1600" i="0">
                                  <a:latin typeface="Cambria Math" panose="02040503050406030204" pitchFamily="18" charset="0"/>
                                </a:rPr>
                                <m:t>+ </m:t>
                              </m:r>
                              <m:sSubSup>
                                <m:sSubSupPr>
                                  <m:ctrlPr>
                                    <a:rPr lang="en-US" sz="1600" i="1">
                                      <a:solidFill>
                                        <a:srgbClr val="836967"/>
                                      </a:solidFill>
                                      <a:latin typeface="Cambria Math" panose="02040503050406030204" pitchFamily="18" charset="0"/>
                                    </a:rPr>
                                  </m:ctrlPr>
                                </m:sSubSupPr>
                                <m:e>
                                  <m:r>
                                    <a:rPr lang="en-US" sz="1600" i="1">
                                      <a:latin typeface="Cambria Math" panose="02040503050406030204" pitchFamily="18" charset="0"/>
                                    </a:rPr>
                                    <m:t>𝛾</m:t>
                                  </m:r>
                                </m:e>
                                <m:sub>
                                  <m:r>
                                    <a:rPr lang="en-US" sz="1600" i="0">
                                      <a:latin typeface="Cambria Math" panose="02040503050406030204" pitchFamily="18" charset="0"/>
                                    </a:rPr>
                                    <m:t>2</m:t>
                                  </m:r>
                                </m:sub>
                                <m:sup>
                                  <m:r>
                                    <a:rPr lang="en-US" sz="1600" i="0">
                                      <a:latin typeface="Cambria Math" panose="02040503050406030204" pitchFamily="18" charset="0"/>
                                    </a:rPr>
                                    <m:t>2</m:t>
                                  </m:r>
                                </m:sup>
                              </m:sSubSup>
                              <m:r>
                                <a:rPr lang="en-US" sz="1600" i="0">
                                  <a:latin typeface="Cambria Math" panose="02040503050406030204" pitchFamily="18" charset="0"/>
                                </a:rPr>
                                <m:t>−2</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𝛾</m:t>
                                  </m:r>
                                </m:e>
                                <m:sub>
                                  <m:r>
                                    <a:rPr lang="en-US" sz="1600" i="0">
                                      <a:latin typeface="Cambria Math" panose="02040503050406030204" pitchFamily="18" charset="0"/>
                                    </a:rPr>
                                    <m:t>1</m:t>
                                  </m:r>
                                </m:sub>
                              </m:sSub>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𝛾</m:t>
                                  </m:r>
                                </m:e>
                                <m:sub>
                                  <m:r>
                                    <a:rPr lang="en-US" sz="1600" i="0">
                                      <a:latin typeface="Cambria Math" panose="02040503050406030204" pitchFamily="18" charset="0"/>
                                    </a:rPr>
                                    <m:t>2</m:t>
                                  </m:r>
                                </m:sub>
                              </m:sSub>
                              <m:func>
                                <m:funcPr>
                                  <m:ctrlPr>
                                    <a:rPr lang="en-US" sz="1600" i="1">
                                      <a:latin typeface="Cambria Math" panose="02040503050406030204" pitchFamily="18" charset="0"/>
                                    </a:rPr>
                                  </m:ctrlPr>
                                </m:funcPr>
                                <m:fName>
                                  <m:r>
                                    <m:rPr>
                                      <m:sty m:val="p"/>
                                    </m:rPr>
                                    <a:rPr lang="en-US" sz="1600" i="0">
                                      <a:latin typeface="Cambria Math" panose="02040503050406030204" pitchFamily="18" charset="0"/>
                                    </a:rPr>
                                    <m:t>cos</m:t>
                                  </m:r>
                                </m:fName>
                                <m:e>
                                  <m:d>
                                    <m:dPr>
                                      <m:ctrlPr>
                                        <a:rPr lang="en-US" sz="1600" i="1">
                                          <a:solidFill>
                                            <a:srgbClr val="836967"/>
                                          </a:solidFill>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𝜃</m:t>
                                          </m:r>
                                        </m:e>
                                        <m:sub>
                                          <m:r>
                                            <a:rPr lang="en-US" sz="1600" i="0">
                                              <a:latin typeface="Cambria Math" panose="02040503050406030204" pitchFamily="18" charset="0"/>
                                            </a:rPr>
                                            <m:t>1</m:t>
                                          </m:r>
                                        </m:sub>
                                      </m:sSub>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𝜃</m:t>
                                          </m:r>
                                        </m:e>
                                        <m:sub>
                                          <m:r>
                                            <a:rPr lang="en-US" sz="1600" i="0">
                                              <a:latin typeface="Cambria Math" panose="02040503050406030204" pitchFamily="18" charset="0"/>
                                            </a:rPr>
                                            <m:t>2</m:t>
                                          </m:r>
                                        </m:sub>
                                      </m:sSub>
                                    </m:e>
                                  </m:d>
                                </m:e>
                              </m:func>
                            </m:e>
                          </m:d>
                        </m:e>
                        <m:sup>
                          <m:f>
                            <m:fPr>
                              <m:ctrlPr>
                                <a:rPr lang="en-US" sz="1600" i="1">
                                  <a:solidFill>
                                    <a:srgbClr val="836967"/>
                                  </a:solidFill>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den>
                          </m:f>
                        </m:sup>
                      </m:sSup>
                      <m:r>
                        <a:rPr lang="en-US" sz="1600" i="0">
                          <a:latin typeface="Cambria Math" panose="02040503050406030204" pitchFamily="18" charset="0"/>
                        </a:rPr>
                        <m:t> </m:t>
                      </m:r>
                      <m:r>
                        <a:rPr lang="en-US" sz="1600" i="1">
                          <a:latin typeface="Cambria Math" panose="02040503050406030204" pitchFamily="18" charset="0"/>
                        </a:rPr>
                        <m:t>𝜁</m:t>
                      </m:r>
                    </m:oMath>
                  </m:oMathPara>
                </a14:m>
                <a:endParaRPr lang="en-US" sz="1600" dirty="0"/>
              </a:p>
            </p:txBody>
          </p:sp>
        </mc:Choice>
        <mc:Fallback xmlns="">
          <p:sp>
            <p:nvSpPr>
              <p:cNvPr id="6" name="TextBox 5">
                <a:extLst>
                  <a:ext uri="{FF2B5EF4-FFF2-40B4-BE49-F238E27FC236}">
                    <a16:creationId xmlns:a16="http://schemas.microsoft.com/office/drawing/2014/main" id="{CA70D737-9122-4058-94AF-1AEC663ADE02}"/>
                  </a:ext>
                </a:extLst>
              </p:cNvPr>
              <p:cNvSpPr txBox="1">
                <a:spLocks noRot="1" noChangeAspect="1" noMove="1" noResize="1" noEditPoints="1" noAdjustHandles="1" noChangeArrowheads="1" noChangeShapeType="1" noTextEdit="1"/>
              </p:cNvSpPr>
              <p:nvPr/>
            </p:nvSpPr>
            <p:spPr>
              <a:xfrm>
                <a:off x="855269" y="3528173"/>
                <a:ext cx="6096000" cy="448969"/>
              </a:xfrm>
              <a:prstGeom prst="rect">
                <a:avLst/>
              </a:prstGeom>
              <a:blipFill>
                <a:blip r:embed="rId5"/>
                <a:stretch>
                  <a:fillRect b="-8219"/>
                </a:stretch>
              </a:blipFill>
            </p:spPr>
            <p:txBody>
              <a:bodyPr/>
              <a:lstStyle/>
              <a:p>
                <a:r>
                  <a:rPr lang="en-US">
                    <a:noFill/>
                  </a:rPr>
                  <a:t> </a:t>
                </a:r>
              </a:p>
            </p:txBody>
          </p:sp>
        </mc:Fallback>
      </mc:AlternateContent>
    </p:spTree>
    <p:extLst>
      <p:ext uri="{BB962C8B-B14F-4D97-AF65-F5344CB8AC3E}">
        <p14:creationId xmlns:p14="http://schemas.microsoft.com/office/powerpoint/2010/main" val="906894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300" y="50315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VECSIM Methology</a:t>
            </a:r>
            <a:endParaRPr dirty="0"/>
          </a:p>
        </p:txBody>
      </p:sp>
      <p:sp>
        <p:nvSpPr>
          <p:cNvPr id="4068" name="Google Shape;4068;p36"/>
          <p:cNvSpPr txBox="1">
            <a:spLocks noGrp="1"/>
          </p:cNvSpPr>
          <p:nvPr>
            <p:ph type="body" idx="1"/>
          </p:nvPr>
        </p:nvSpPr>
        <p:spPr>
          <a:xfrm>
            <a:off x="718300" y="1497330"/>
            <a:ext cx="6761100" cy="2980500"/>
          </a:xfrm>
          <a:prstGeom prst="rect">
            <a:avLst/>
          </a:prstGeom>
        </p:spPr>
        <p:txBody>
          <a:bodyPr spcFirstLastPara="1" wrap="square" lIns="91425" tIns="91425" rIns="91425" bIns="91425" anchor="t" anchorCtr="0">
            <a:noAutofit/>
          </a:bodyPr>
          <a:lstStyle/>
          <a:p>
            <a:pPr>
              <a:lnSpc>
                <a:spcPct val="115000"/>
              </a:lnSpc>
            </a:pPr>
            <a:r>
              <a:rPr lang="en-US" sz="1800" dirty="0" err="1"/>
              <a:t>Vescim</a:t>
            </a:r>
            <a:r>
              <a:rPr lang="en-US" sz="1800" dirty="0"/>
              <a:t> uses the previous formula to calculate the initial Distance Estimation between 2 users, assuming Line of Sight</a:t>
            </a:r>
          </a:p>
          <a:p>
            <a:pPr>
              <a:lnSpc>
                <a:spcPct val="115000"/>
              </a:lnSpc>
            </a:pPr>
            <a:r>
              <a:rPr lang="en-US" sz="1800" dirty="0"/>
              <a:t>Then it adds additional adjustments by computing 2 probability density functions based the initial estimate and the RSRP values (signal strength).</a:t>
            </a:r>
          </a:p>
          <a:p>
            <a:pPr>
              <a:lnSpc>
                <a:spcPct val="115000"/>
              </a:lnSpc>
            </a:pPr>
            <a:r>
              <a:rPr lang="en-US" sz="1800" dirty="0"/>
              <a:t>Vecsim then uses the Maximum Likelihood Principle to compute a score between 1-8 where 1 represents 25m, and 8 is 200m.</a:t>
            </a:r>
          </a:p>
          <a:p>
            <a:pPr>
              <a:lnSpc>
                <a:spcPct val="115000"/>
              </a:lnSpc>
            </a:pPr>
            <a:r>
              <a:rPr lang="en-US" sz="1800" dirty="0"/>
              <a:t>Vecsim also creates a Discontinuity Pairs Database, which stores unusual signals, explained later</a:t>
            </a:r>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Tree>
    <p:extLst>
      <p:ext uri="{BB962C8B-B14F-4D97-AF65-F5344CB8AC3E}">
        <p14:creationId xmlns:p14="http://schemas.microsoft.com/office/powerpoint/2010/main" val="30554999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19AE7-5C1E-4F33-ABDD-3BACBE5B168A}"/>
              </a:ext>
            </a:extLst>
          </p:cNvPr>
          <p:cNvSpPr>
            <a:spLocks noGrp="1"/>
          </p:cNvSpPr>
          <p:nvPr>
            <p:ph type="ctrTitle"/>
          </p:nvPr>
        </p:nvSpPr>
        <p:spPr>
          <a:xfrm>
            <a:off x="202522" y="97275"/>
            <a:ext cx="7157875" cy="1159800"/>
          </a:xfrm>
        </p:spPr>
        <p:txBody>
          <a:bodyPr/>
          <a:lstStyle/>
          <a:p>
            <a:r>
              <a:rPr lang="en-US" sz="3600" dirty="0"/>
              <a:t>VECSIM Maximum Likelihood Principle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5F73E1-8290-4E9B-BF68-2071B0A6BDA2}"/>
                  </a:ext>
                </a:extLst>
              </p:cNvPr>
              <p:cNvSpPr>
                <a:spLocks noGrp="1"/>
              </p:cNvSpPr>
              <p:nvPr>
                <p:ph type="subTitle" idx="1"/>
              </p:nvPr>
            </p:nvSpPr>
            <p:spPr>
              <a:xfrm>
                <a:off x="516738" y="1166843"/>
                <a:ext cx="5268900" cy="784800"/>
              </a:xfrm>
            </p:spPr>
            <p:txBody>
              <a:bodyPr/>
              <a:lstStyle/>
              <a:p>
                <a:pPr>
                  <a:lnSpc>
                    <a:spcPct val="115000"/>
                  </a:lnSpc>
                  <a:spcBef>
                    <a:spcPts val="600"/>
                  </a:spcBef>
                  <a:buClr>
                    <a:schemeClr val="accent1"/>
                  </a:buClr>
                  <a:buFont typeface="Titillium Web Light"/>
                  <a:buChar char="▪"/>
                </a:pPr>
                <a:r>
                  <a:rPr lang="en-US" sz="1400" dirty="0">
                    <a:solidFill>
                      <a:schemeClr val="dk1"/>
                    </a:solidFill>
                  </a:rPr>
                  <a:t>Further polishing it with Maximum Likelihood Estimation</a:t>
                </a:r>
              </a:p>
              <a:p>
                <a:pPr marL="457200" lvl="1">
                  <a:lnSpc>
                    <a:spcPct val="115000"/>
                  </a:lnSpc>
                  <a:spcBef>
                    <a:spcPts val="600"/>
                  </a:spcBef>
                  <a:buClr>
                    <a:schemeClr val="accent1"/>
                  </a:buClr>
                  <a:buSzPts val="2400"/>
                  <a:buFont typeface="Titillium Web Light"/>
                  <a:buChar char="▪"/>
                </a:pPr>
                <a:r>
                  <a:rPr lang="en-US" sz="1400" dirty="0">
                    <a:solidFill>
                      <a:schemeClr val="dk1"/>
                    </a:solidFill>
                  </a:rPr>
                  <a:t>The initial estimate is converted into probabilities of N (= 8) discrete distances values with a granularity of 25 meters</a:t>
                </a:r>
              </a:p>
              <a:p>
                <a:pPr marL="457200" lvl="1">
                  <a:lnSpc>
                    <a:spcPct val="115000"/>
                  </a:lnSpc>
                  <a:spcBef>
                    <a:spcPts val="600"/>
                  </a:spcBef>
                  <a:buClr>
                    <a:schemeClr val="accent1"/>
                  </a:buClr>
                  <a:buSzPts val="2400"/>
                  <a:buFont typeface="Titillium Web Light"/>
                  <a:buChar char="▪"/>
                </a:pPr>
                <a:r>
                  <a:rPr lang="en-US" sz="1400" dirty="0">
                    <a:solidFill>
                      <a:schemeClr val="dk1"/>
                    </a:solidFill>
                  </a:rPr>
                  <a:t>The discrete distance estimated is calculated as </a:t>
                </a:r>
              </a:p>
              <a:p>
                <a:pPr marL="457200" lvl="1">
                  <a:lnSpc>
                    <a:spcPct val="115000"/>
                  </a:lnSpc>
                  <a:spcBef>
                    <a:spcPts val="600"/>
                  </a:spcBef>
                  <a:buClr>
                    <a:schemeClr val="accent1"/>
                  </a:buClr>
                  <a:buSzPts val="2400"/>
                  <a:buFont typeface="Titillium Web Light"/>
                  <a:buChar char="▪"/>
                </a:pPr>
                <a:endParaRPr lang="en-US" sz="1400" dirty="0">
                  <a:solidFill>
                    <a:schemeClr val="dk1"/>
                  </a:solidFill>
                </a:endParaRPr>
              </a:p>
              <a:p>
                <a:pPr marL="533400" lvl="2" indent="0">
                  <a:lnSpc>
                    <a:spcPct val="115000"/>
                  </a:lnSpc>
                  <a:spcBef>
                    <a:spcPts val="600"/>
                  </a:spcBef>
                  <a:buClr>
                    <a:schemeClr val="accent1"/>
                  </a:buClr>
                  <a:buSzPts val="2400"/>
                </a:pPr>
                <a14:m>
                  <m:oMath xmlns:m="http://schemas.openxmlformats.org/officeDocument/2006/math">
                    <m:r>
                      <m:rPr>
                        <m:nor/>
                      </m:rPr>
                      <a:rPr lang="en-US" sz="1200" dirty="0">
                        <a:solidFill>
                          <a:schemeClr val="dk1"/>
                        </a:solidFill>
                      </a:rPr>
                      <m:t>𝐿</m:t>
                    </m:r>
                    <m:r>
                      <m:rPr>
                        <m:nor/>
                      </m:rPr>
                      <a:rPr lang="en-US" sz="1200" dirty="0">
                        <a:solidFill>
                          <a:schemeClr val="dk1"/>
                        </a:solidFill>
                      </a:rPr>
                      <m:t>1 (</m:t>
                    </m:r>
                    <m:r>
                      <m:rPr>
                        <m:nor/>
                      </m:rPr>
                      <a:rPr lang="en-US" sz="1200" dirty="0">
                        <a:solidFill>
                          <a:schemeClr val="dk1"/>
                        </a:solidFill>
                      </a:rPr>
                      <m:t>𝑖</m:t>
                    </m:r>
                    <m:r>
                      <m:rPr>
                        <m:nor/>
                      </m:rPr>
                      <a:rPr lang="en-US" sz="1200" dirty="0">
                        <a:solidFill>
                          <a:schemeClr val="dk1"/>
                        </a:solidFill>
                      </a:rPr>
                      <m:t>) </m:t>
                    </m:r>
                  </m:oMath>
                </a14:m>
                <a:r>
                  <a:rPr lang="en-US" sz="1200" dirty="0">
                    <a:solidFill>
                      <a:schemeClr val="dk1"/>
                    </a:solidFill>
                  </a:rPr>
                  <a:t> is the Likelihood based on the Initial Estimate</a:t>
                </a:r>
              </a:p>
              <a:p>
                <a:pPr marL="533400" lvl="2" indent="0">
                  <a:lnSpc>
                    <a:spcPct val="115000"/>
                  </a:lnSpc>
                  <a:spcBef>
                    <a:spcPts val="600"/>
                  </a:spcBef>
                  <a:buClr>
                    <a:schemeClr val="accent1"/>
                  </a:buClr>
                  <a:buSzPts val="2400"/>
                </a:pPr>
                <a14:m>
                  <m:oMath xmlns:m="http://schemas.openxmlformats.org/officeDocument/2006/math">
                    <m:r>
                      <m:rPr>
                        <m:nor/>
                      </m:rPr>
                      <a:rPr lang="en-US" sz="1200" dirty="0">
                        <a:solidFill>
                          <a:schemeClr val="dk1"/>
                        </a:solidFill>
                      </a:rPr>
                      <m:t>𝐿</m:t>
                    </m:r>
                    <m:r>
                      <m:rPr>
                        <m:nor/>
                      </m:rPr>
                      <a:rPr lang="en-US" sz="1200" dirty="0">
                        <a:solidFill>
                          <a:schemeClr val="dk1"/>
                        </a:solidFill>
                      </a:rPr>
                      <m:t>2 (</m:t>
                    </m:r>
                    <m:r>
                      <m:rPr>
                        <m:nor/>
                      </m:rPr>
                      <a:rPr lang="en-US" sz="1200" dirty="0">
                        <a:solidFill>
                          <a:schemeClr val="dk1"/>
                        </a:solidFill>
                      </a:rPr>
                      <m:t>𝑖</m:t>
                    </m:r>
                    <m:r>
                      <m:rPr>
                        <m:nor/>
                      </m:rPr>
                      <a:rPr lang="en-US" sz="1200" dirty="0">
                        <a:solidFill>
                          <a:schemeClr val="dk1"/>
                        </a:solidFill>
                      </a:rPr>
                      <m:t>)</m:t>
                    </m:r>
                  </m:oMath>
                </a14:m>
                <a:r>
                  <a:rPr lang="en-US" sz="1200" dirty="0">
                    <a:solidFill>
                      <a:schemeClr val="dk1"/>
                    </a:solidFill>
                  </a:rPr>
                  <a:t> is the Likelihood based on the Unique Base Stations</a:t>
                </a:r>
              </a:p>
              <a:p>
                <a:pPr marL="533400" lvl="2" indent="0">
                  <a:lnSpc>
                    <a:spcPct val="115000"/>
                  </a:lnSpc>
                  <a:spcBef>
                    <a:spcPts val="600"/>
                  </a:spcBef>
                  <a:buClr>
                    <a:schemeClr val="accent1"/>
                  </a:buClr>
                  <a:buSzPts val="2400"/>
                </a:pPr>
                <a:endParaRPr lang="en-US" sz="1200" dirty="0">
                  <a:solidFill>
                    <a:schemeClr val="dk1"/>
                  </a:solidFill>
                </a:endParaRPr>
              </a:p>
              <a:p>
                <a:pPr marL="533400" lvl="2" indent="0">
                  <a:lnSpc>
                    <a:spcPct val="115000"/>
                  </a:lnSpc>
                  <a:spcBef>
                    <a:spcPts val="600"/>
                  </a:spcBef>
                  <a:buClr>
                    <a:schemeClr val="accent1"/>
                  </a:buClr>
                  <a:buSzPts val="2400"/>
                </a:pPr>
                <a:r>
                  <a:rPr lang="en-US" sz="1400" u="sng" dirty="0">
                    <a:solidFill>
                      <a:schemeClr val="dk1"/>
                    </a:solidFill>
                  </a:rPr>
                  <a:t>Vecsim 8 discrete distance Probability Density Functions</a:t>
                </a:r>
                <a:endParaRPr lang="en-US" sz="1800" u="sng" dirty="0"/>
              </a:p>
              <a:p>
                <a:pPr marL="342900" lvl="1" indent="0">
                  <a:buNone/>
                </a:pPr>
                <a:r>
                  <a:rPr lang="en-US" sz="1800" dirty="0"/>
                  <a:t> </a:t>
                </a:r>
              </a:p>
            </p:txBody>
          </p:sp>
        </mc:Choice>
        <mc:Fallback xmlns="">
          <p:sp>
            <p:nvSpPr>
              <p:cNvPr id="3" name="Content Placeholder 2">
                <a:extLst>
                  <a:ext uri="{FF2B5EF4-FFF2-40B4-BE49-F238E27FC236}">
                    <a16:creationId xmlns:a16="http://schemas.microsoft.com/office/drawing/2014/main" id="{865F73E1-8290-4E9B-BF68-2071B0A6BDA2}"/>
                  </a:ext>
                </a:extLst>
              </p:cNvPr>
              <p:cNvSpPr>
                <a:spLocks noGrp="1" noRot="1" noChangeAspect="1" noMove="1" noResize="1" noEditPoints="1" noAdjustHandles="1" noChangeArrowheads="1" noChangeShapeType="1" noTextEdit="1"/>
              </p:cNvSpPr>
              <p:nvPr>
                <p:ph type="subTitle" idx="1"/>
              </p:nvPr>
            </p:nvSpPr>
            <p:spPr>
              <a:xfrm>
                <a:off x="516738" y="1166843"/>
                <a:ext cx="5268900" cy="784800"/>
              </a:xfrm>
              <a:blipFill>
                <a:blip r:embed="rId3"/>
                <a:stretch>
                  <a:fillRect l="-694" t="-10078" b="-2697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909A61-E551-472D-BF7A-5668E0F213DE}"/>
                  </a:ext>
                </a:extLst>
              </p:cNvPr>
              <p:cNvSpPr txBox="1"/>
              <p:nvPr/>
            </p:nvSpPr>
            <p:spPr>
              <a:xfrm>
                <a:off x="2480401" y="2543935"/>
                <a:ext cx="1515608" cy="2638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050" i="1">
                              <a:latin typeface="Cambria Math" panose="02040503050406030204" pitchFamily="18" charset="0"/>
                            </a:rPr>
                          </m:ctrlPr>
                        </m:funcPr>
                        <m:fName>
                          <m:r>
                            <m:rPr>
                              <m:nor/>
                            </m:rPr>
                            <a:rPr lang="en-US" sz="1050" dirty="0">
                              <a:latin typeface="+mn-lt"/>
                            </a:rPr>
                            <m:t>𝜂</m:t>
                          </m:r>
                          <m:r>
                            <m:rPr>
                              <m:nor/>
                            </m:rPr>
                            <a:rPr lang="en-US" sz="1050" dirty="0">
                              <a:latin typeface="+mn-lt"/>
                            </a:rPr>
                            <m:t> =</m:t>
                          </m:r>
                          <m:r>
                            <a:rPr lang="en-US" sz="1050" i="1" dirty="0">
                              <a:latin typeface="Cambria Math" panose="02040503050406030204" pitchFamily="18" charset="0"/>
                            </a:rPr>
                            <m:t> </m:t>
                          </m:r>
                          <m:limLow>
                            <m:limLowPr>
                              <m:ctrlPr>
                                <a:rPr lang="en-US" sz="1050" i="1">
                                  <a:latin typeface="Cambria Math" panose="02040503050406030204" pitchFamily="18" charset="0"/>
                                </a:rPr>
                              </m:ctrlPr>
                            </m:limLowPr>
                            <m:e>
                              <m:r>
                                <m:rPr>
                                  <m:sty m:val="p"/>
                                </m:rPr>
                                <a:rPr lang="en-US" sz="1050">
                                  <a:latin typeface="Cambria Math" panose="02040503050406030204" pitchFamily="18" charset="0"/>
                                </a:rPr>
                                <m:t>arg</m:t>
                              </m:r>
                              <m:r>
                                <a:rPr lang="en-US" sz="1050">
                                  <a:latin typeface="Cambria Math" panose="02040503050406030204" pitchFamily="18" charset="0"/>
                                </a:rPr>
                                <m:t> </m:t>
                              </m:r>
                              <m:r>
                                <m:rPr>
                                  <m:sty m:val="p"/>
                                </m:rPr>
                                <a:rPr lang="en-US" sz="1050">
                                  <a:latin typeface="Cambria Math" panose="02040503050406030204" pitchFamily="18" charset="0"/>
                                </a:rPr>
                                <m:t>max</m:t>
                              </m:r>
                            </m:e>
                            <m:lim>
                              <m:r>
                                <m:rPr>
                                  <m:nor/>
                                </m:rPr>
                                <a:rPr lang="en-US" sz="1050" dirty="0">
                                  <a:latin typeface="+mn-lt"/>
                                </a:rPr>
                                <m:t>1≤</m:t>
                              </m:r>
                              <m:r>
                                <m:rPr>
                                  <m:nor/>
                                </m:rPr>
                                <a:rPr lang="en-US" sz="1050" dirty="0">
                                  <a:latin typeface="+mn-lt"/>
                                </a:rPr>
                                <m:t>𝑖</m:t>
                              </m:r>
                              <m:r>
                                <m:rPr>
                                  <m:nor/>
                                </m:rPr>
                                <a:rPr lang="en-US" sz="1050" dirty="0">
                                  <a:latin typeface="+mn-lt"/>
                                </a:rPr>
                                <m:t> ≤</m:t>
                              </m:r>
                              <m:r>
                                <m:rPr>
                                  <m:nor/>
                                </m:rPr>
                                <a:rPr lang="en-US" sz="1050" dirty="0">
                                  <a:latin typeface="+mn-lt"/>
                                </a:rPr>
                                <m:t>𝑁</m:t>
                              </m:r>
                              <m:r>
                                <m:rPr>
                                  <m:nor/>
                                </m:rPr>
                                <a:rPr lang="en-US" sz="1050" dirty="0">
                                  <a:latin typeface="+mn-lt"/>
                                </a:rPr>
                                <m:t> </m:t>
                              </m:r>
                            </m:lim>
                          </m:limLow>
                        </m:fName>
                        <m:e>
                          <m:r>
                            <m:rPr>
                              <m:nor/>
                            </m:rPr>
                            <a:rPr lang="en-US" sz="1050">
                              <a:latin typeface="+mn-lt"/>
                            </a:rPr>
                            <m:t>(</m:t>
                          </m:r>
                          <m:r>
                            <m:rPr>
                              <m:nor/>
                            </m:rPr>
                            <a:rPr lang="en-US" sz="1050" dirty="0">
                              <a:latin typeface="+mn-lt"/>
                            </a:rPr>
                            <m:t>𝐿</m:t>
                          </m:r>
                          <m:r>
                            <m:rPr>
                              <m:nor/>
                            </m:rPr>
                            <a:rPr lang="en-US" sz="600" dirty="0">
                              <a:latin typeface="+mn-lt"/>
                            </a:rPr>
                            <m:t>1 </m:t>
                          </m:r>
                          <m:r>
                            <m:rPr>
                              <m:nor/>
                            </m:rPr>
                            <a:rPr lang="en-US" sz="1050" dirty="0">
                              <a:latin typeface="+mn-lt"/>
                            </a:rPr>
                            <m:t>(</m:t>
                          </m:r>
                          <m:r>
                            <m:rPr>
                              <m:nor/>
                            </m:rPr>
                            <a:rPr lang="en-US" sz="1050" dirty="0">
                              <a:latin typeface="+mn-lt"/>
                            </a:rPr>
                            <m:t>𝑖</m:t>
                          </m:r>
                          <m:r>
                            <m:rPr>
                              <m:nor/>
                            </m:rPr>
                            <a:rPr lang="en-US" sz="1050" dirty="0">
                              <a:latin typeface="+mn-lt"/>
                            </a:rPr>
                            <m:t>) . </m:t>
                          </m:r>
                          <m:r>
                            <m:rPr>
                              <m:nor/>
                            </m:rPr>
                            <a:rPr lang="en-US" sz="1050" dirty="0">
                              <a:latin typeface="+mn-lt"/>
                            </a:rPr>
                            <m:t>𝐿</m:t>
                          </m:r>
                          <m:r>
                            <m:rPr>
                              <m:nor/>
                            </m:rPr>
                            <a:rPr lang="en-US" sz="600" dirty="0">
                              <a:latin typeface="+mn-lt"/>
                            </a:rPr>
                            <m:t>2 </m:t>
                          </m:r>
                          <m:r>
                            <m:rPr>
                              <m:nor/>
                            </m:rPr>
                            <a:rPr lang="en-US" sz="1050" dirty="0">
                              <a:latin typeface="+mn-lt"/>
                            </a:rPr>
                            <m:t>(</m:t>
                          </m:r>
                          <m:r>
                            <m:rPr>
                              <m:nor/>
                            </m:rPr>
                            <a:rPr lang="en-US" sz="1050" dirty="0">
                              <a:latin typeface="+mn-lt"/>
                            </a:rPr>
                            <m:t>𝑖</m:t>
                          </m:r>
                          <m:r>
                            <m:rPr>
                              <m:nor/>
                            </m:rPr>
                            <a:rPr lang="en-US" sz="1050" dirty="0">
                              <a:latin typeface="+mn-lt"/>
                            </a:rPr>
                            <m:t>)) </m:t>
                          </m:r>
                        </m:e>
                      </m:func>
                    </m:oMath>
                  </m:oMathPara>
                </a14:m>
                <a:endParaRPr lang="en-US" sz="1050" dirty="0">
                  <a:latin typeface="+mn-lt"/>
                </a:endParaRPr>
              </a:p>
            </p:txBody>
          </p:sp>
        </mc:Choice>
        <mc:Fallback xmlns="">
          <p:sp>
            <p:nvSpPr>
              <p:cNvPr id="6" name="TextBox 5">
                <a:extLst>
                  <a:ext uri="{FF2B5EF4-FFF2-40B4-BE49-F238E27FC236}">
                    <a16:creationId xmlns:a16="http://schemas.microsoft.com/office/drawing/2014/main" id="{3E909A61-E551-472D-BF7A-5668E0F213DE}"/>
                  </a:ext>
                </a:extLst>
              </p:cNvPr>
              <p:cNvSpPr txBox="1">
                <a:spLocks noRot="1" noChangeAspect="1" noMove="1" noResize="1" noEditPoints="1" noAdjustHandles="1" noChangeArrowheads="1" noChangeShapeType="1" noTextEdit="1"/>
              </p:cNvSpPr>
              <p:nvPr/>
            </p:nvSpPr>
            <p:spPr>
              <a:xfrm>
                <a:off x="2480401" y="2543935"/>
                <a:ext cx="1515608" cy="263855"/>
              </a:xfrm>
              <a:prstGeom prst="rect">
                <a:avLst/>
              </a:prstGeom>
              <a:blipFill>
                <a:blip r:embed="rId4"/>
                <a:stretch>
                  <a:fillRect l="-160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A6B0E6E-5908-4A8F-8375-59B3574F1BD2}"/>
                  </a:ext>
                </a:extLst>
              </p:cNvPr>
              <p:cNvSpPr/>
              <p:nvPr/>
            </p:nvSpPr>
            <p:spPr>
              <a:xfrm>
                <a:off x="1176031" y="4081671"/>
                <a:ext cx="868636" cy="746102"/>
              </a:xfrm>
              <a:prstGeom prst="rect">
                <a:avLst/>
              </a:prstGeom>
            </p:spPr>
            <p:txBody>
              <a:bodyPr wrap="none">
                <a:spAutoFit/>
              </a:bodyPr>
              <a:lstStyle/>
              <a:p>
                <a14:m>
                  <m:oMath xmlns:m="http://schemas.openxmlformats.org/officeDocument/2006/math">
                    <m:sSubSup>
                      <m:sSubSupPr>
                        <m:ctrlPr>
                          <a:rPr lang="en-US" sz="1050" i="1">
                            <a:latin typeface="Cambria Math" panose="02040503050406030204" pitchFamily="18" charset="0"/>
                            <a:ea typeface="Cambria Math" panose="02040503050406030204" pitchFamily="18" charset="0"/>
                          </a:rPr>
                        </m:ctrlPr>
                      </m:sSubSupPr>
                      <m:e>
                        <m:r>
                          <a:rPr lang="en-US" sz="1050" i="1">
                            <a:latin typeface="Cambria Math" panose="02040503050406030204" pitchFamily="18" charset="0"/>
                            <a:ea typeface="Cambria Math" panose="02040503050406030204" pitchFamily="18" charset="0"/>
                          </a:rPr>
                          <m:t>𝜙</m:t>
                        </m:r>
                      </m:e>
                      <m:sub>
                        <m:r>
                          <a:rPr lang="en-US" sz="1050" i="1">
                            <a:latin typeface="Cambria Math" panose="02040503050406030204" pitchFamily="18" charset="0"/>
                            <a:ea typeface="Cambria Math" panose="02040503050406030204" pitchFamily="18" charset="0"/>
                          </a:rPr>
                          <m:t>𝑎</m:t>
                        </m:r>
                      </m:sub>
                      <m:sup>
                        <m:r>
                          <a:rPr lang="en-US" sz="1050" i="1">
                            <a:latin typeface="Cambria Math" panose="02040503050406030204" pitchFamily="18" charset="0"/>
                            <a:ea typeface="Cambria Math" panose="02040503050406030204" pitchFamily="18" charset="0"/>
                          </a:rPr>
                          <m:t>1</m:t>
                        </m:r>
                      </m:sup>
                    </m:sSubSup>
                    <m:d>
                      <m:dPr>
                        <m:ctrlPr>
                          <a:rPr lang="en-US" sz="1050" i="1">
                            <a:latin typeface="Cambria Math" panose="02040503050406030204" pitchFamily="18" charset="0"/>
                            <a:ea typeface="Cambria Math" panose="02040503050406030204" pitchFamily="18" charset="0"/>
                          </a:rPr>
                        </m:ctrlPr>
                      </m:dPr>
                      <m:e>
                        <m:r>
                          <a:rPr lang="en-US" sz="1050" i="1">
                            <a:latin typeface="Cambria Math" panose="02040503050406030204" pitchFamily="18" charset="0"/>
                            <a:ea typeface="Cambria Math" panose="02040503050406030204" pitchFamily="18" charset="0"/>
                          </a:rPr>
                          <m:t>1</m:t>
                        </m:r>
                      </m:e>
                    </m:d>
                  </m:oMath>
                </a14:m>
                <a:r>
                  <a:rPr lang="en-US" sz="1050" dirty="0">
                    <a:latin typeface="+mn-lt"/>
                  </a:rPr>
                  <a:t> = 0.9</a:t>
                </a:r>
              </a:p>
              <a:p>
                <a14:m>
                  <m:oMath xmlns:m="http://schemas.openxmlformats.org/officeDocument/2006/math">
                    <m:sSubSup>
                      <m:sSubSupPr>
                        <m:ctrlPr>
                          <a:rPr lang="en-US" sz="1050" i="1">
                            <a:latin typeface="Cambria Math" panose="02040503050406030204" pitchFamily="18" charset="0"/>
                            <a:ea typeface="Cambria Math" panose="02040503050406030204" pitchFamily="18" charset="0"/>
                          </a:rPr>
                        </m:ctrlPr>
                      </m:sSubSupPr>
                      <m:e>
                        <m:r>
                          <a:rPr lang="en-US" sz="1050" i="1">
                            <a:latin typeface="Cambria Math" panose="02040503050406030204" pitchFamily="18" charset="0"/>
                            <a:ea typeface="Cambria Math" panose="02040503050406030204" pitchFamily="18" charset="0"/>
                          </a:rPr>
                          <m:t>𝜙</m:t>
                        </m:r>
                      </m:e>
                      <m:sub>
                        <m:r>
                          <a:rPr lang="en-US" sz="1050" i="1">
                            <a:latin typeface="Cambria Math" panose="02040503050406030204" pitchFamily="18" charset="0"/>
                            <a:ea typeface="Cambria Math" panose="02040503050406030204" pitchFamily="18" charset="0"/>
                          </a:rPr>
                          <m:t>𝑎</m:t>
                        </m:r>
                      </m:sub>
                      <m:sup>
                        <m:r>
                          <a:rPr lang="en-US" sz="1050" i="1">
                            <a:latin typeface="Cambria Math" panose="02040503050406030204" pitchFamily="18" charset="0"/>
                            <a:ea typeface="Cambria Math" panose="02040503050406030204" pitchFamily="18" charset="0"/>
                          </a:rPr>
                          <m:t>1</m:t>
                        </m:r>
                      </m:sup>
                    </m:sSubSup>
                    <m:d>
                      <m:dPr>
                        <m:ctrlPr>
                          <a:rPr lang="en-US" sz="1050" i="1">
                            <a:latin typeface="Cambria Math" panose="02040503050406030204" pitchFamily="18" charset="0"/>
                            <a:ea typeface="Cambria Math" panose="02040503050406030204" pitchFamily="18" charset="0"/>
                          </a:rPr>
                        </m:ctrlPr>
                      </m:dPr>
                      <m:e>
                        <m:r>
                          <a:rPr lang="en-US" sz="1050" i="1">
                            <a:latin typeface="Cambria Math" panose="02040503050406030204" pitchFamily="18" charset="0"/>
                            <a:ea typeface="Cambria Math" panose="02040503050406030204" pitchFamily="18" charset="0"/>
                          </a:rPr>
                          <m:t>2</m:t>
                        </m:r>
                      </m:e>
                    </m:d>
                  </m:oMath>
                </a14:m>
                <a:r>
                  <a:rPr lang="en-US" sz="1050" dirty="0">
                    <a:latin typeface="+mn-lt"/>
                  </a:rPr>
                  <a:t> = 0.1</a:t>
                </a:r>
              </a:p>
              <a:p>
                <a:endParaRPr lang="en-US" sz="1050" dirty="0">
                  <a:latin typeface="+mn-lt"/>
                </a:endParaRPr>
              </a:p>
              <a:p>
                <a:r>
                  <a:rPr lang="en-US" sz="1050" dirty="0"/>
                  <a:t> </a:t>
                </a:r>
              </a:p>
            </p:txBody>
          </p:sp>
        </mc:Choice>
        <mc:Fallback xmlns="">
          <p:sp>
            <p:nvSpPr>
              <p:cNvPr id="5" name="Rectangle 4">
                <a:extLst>
                  <a:ext uri="{FF2B5EF4-FFF2-40B4-BE49-F238E27FC236}">
                    <a16:creationId xmlns:a16="http://schemas.microsoft.com/office/drawing/2014/main" id="{2A6B0E6E-5908-4A8F-8375-59B3574F1BD2}"/>
                  </a:ext>
                </a:extLst>
              </p:cNvPr>
              <p:cNvSpPr>
                <a:spLocks noRot="1" noChangeAspect="1" noMove="1" noResize="1" noEditPoints="1" noAdjustHandles="1" noChangeArrowheads="1" noChangeShapeType="1" noTextEdit="1"/>
              </p:cNvSpPr>
              <p:nvPr/>
            </p:nvSpPr>
            <p:spPr>
              <a:xfrm>
                <a:off x="1176031" y="4081671"/>
                <a:ext cx="868636" cy="74610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B0BAD6C-B26D-4171-8A05-93D2513938A9}"/>
                  </a:ext>
                </a:extLst>
              </p:cNvPr>
              <p:cNvSpPr/>
              <p:nvPr/>
            </p:nvSpPr>
            <p:spPr>
              <a:xfrm>
                <a:off x="2517409" y="4081671"/>
                <a:ext cx="1135696" cy="1061829"/>
              </a:xfrm>
              <a:prstGeom prst="rect">
                <a:avLst/>
              </a:prstGeom>
            </p:spPr>
            <p:txBody>
              <a:bodyPr wrap="none">
                <a:spAutoFit/>
              </a:bodyPr>
              <a:lstStyle/>
              <a:p>
                <a14:m>
                  <m:oMath xmlns:m="http://schemas.openxmlformats.org/officeDocument/2006/math">
                    <m:sSubSup>
                      <m:sSubSupPr>
                        <m:ctrlPr>
                          <a:rPr lang="en-US" sz="1050" i="1">
                            <a:latin typeface="Cambria Math" panose="02040503050406030204" pitchFamily="18" charset="0"/>
                            <a:ea typeface="Cambria Math" panose="02040503050406030204" pitchFamily="18" charset="0"/>
                          </a:rPr>
                        </m:ctrlPr>
                      </m:sSubSupPr>
                      <m:e>
                        <m:r>
                          <a:rPr lang="en-US" sz="1050" i="1">
                            <a:latin typeface="Cambria Math" panose="02040503050406030204" pitchFamily="18" charset="0"/>
                            <a:ea typeface="Cambria Math" panose="02040503050406030204" pitchFamily="18" charset="0"/>
                          </a:rPr>
                          <m:t>𝜙</m:t>
                        </m:r>
                      </m:e>
                      <m:sub>
                        <m:r>
                          <a:rPr lang="en-US" sz="1050" i="1">
                            <a:latin typeface="Cambria Math" panose="02040503050406030204" pitchFamily="18" charset="0"/>
                            <a:ea typeface="Cambria Math" panose="02040503050406030204" pitchFamily="18" charset="0"/>
                          </a:rPr>
                          <m:t>𝑎</m:t>
                        </m:r>
                      </m:sub>
                      <m:sup>
                        <m:r>
                          <a:rPr lang="en-US" sz="1050" i="1">
                            <a:latin typeface="Cambria Math" panose="02040503050406030204" pitchFamily="18" charset="0"/>
                            <a:ea typeface="Cambria Math" panose="02040503050406030204" pitchFamily="18" charset="0"/>
                          </a:rPr>
                          <m:t>1</m:t>
                        </m:r>
                      </m:sup>
                    </m:sSubSup>
                    <m:d>
                      <m:dPr>
                        <m:ctrlPr>
                          <a:rPr lang="en-US" sz="1050" i="1">
                            <a:latin typeface="Cambria Math" panose="02040503050406030204" pitchFamily="18" charset="0"/>
                            <a:ea typeface="Cambria Math" panose="02040503050406030204" pitchFamily="18" charset="0"/>
                          </a:rPr>
                        </m:ctrlPr>
                      </m:dPr>
                      <m:e>
                        <m:r>
                          <a:rPr lang="en-US" sz="1050" i="1">
                            <a:latin typeface="Cambria Math" panose="02040503050406030204" pitchFamily="18" charset="0"/>
                            <a:ea typeface="Cambria Math" panose="02040503050406030204" pitchFamily="18" charset="0"/>
                          </a:rPr>
                          <m:t>𝑎</m:t>
                        </m:r>
                        <m:r>
                          <a:rPr lang="en-US" sz="1050" i="1">
                            <a:latin typeface="Cambria Math" panose="02040503050406030204" pitchFamily="18" charset="0"/>
                            <a:ea typeface="Cambria Math" panose="02040503050406030204" pitchFamily="18" charset="0"/>
                          </a:rPr>
                          <m:t> −1</m:t>
                        </m:r>
                      </m:e>
                    </m:d>
                  </m:oMath>
                </a14:m>
                <a:r>
                  <a:rPr lang="en-US" sz="1050" dirty="0">
                    <a:latin typeface="+mn-lt"/>
                  </a:rPr>
                  <a:t> = 0.1</a:t>
                </a:r>
              </a:p>
              <a:p>
                <a14:m>
                  <m:oMath xmlns:m="http://schemas.openxmlformats.org/officeDocument/2006/math">
                    <m:sSubSup>
                      <m:sSubSupPr>
                        <m:ctrlPr>
                          <a:rPr lang="en-US" sz="1050" i="1">
                            <a:latin typeface="Cambria Math" panose="02040503050406030204" pitchFamily="18" charset="0"/>
                            <a:ea typeface="Cambria Math" panose="02040503050406030204" pitchFamily="18" charset="0"/>
                          </a:rPr>
                        </m:ctrlPr>
                      </m:sSubSupPr>
                      <m:e>
                        <m:r>
                          <a:rPr lang="en-US" sz="1050" i="1">
                            <a:latin typeface="Cambria Math" panose="02040503050406030204" pitchFamily="18" charset="0"/>
                            <a:ea typeface="Cambria Math" panose="02040503050406030204" pitchFamily="18" charset="0"/>
                          </a:rPr>
                          <m:t>𝜙</m:t>
                        </m:r>
                      </m:e>
                      <m:sub>
                        <m:r>
                          <a:rPr lang="en-US" sz="1050" i="1">
                            <a:latin typeface="Cambria Math" panose="02040503050406030204" pitchFamily="18" charset="0"/>
                            <a:ea typeface="Cambria Math" panose="02040503050406030204" pitchFamily="18" charset="0"/>
                          </a:rPr>
                          <m:t>𝑎</m:t>
                        </m:r>
                      </m:sub>
                      <m:sup>
                        <m:r>
                          <a:rPr lang="en-US" sz="1050" i="1">
                            <a:latin typeface="Cambria Math" panose="02040503050406030204" pitchFamily="18" charset="0"/>
                            <a:ea typeface="Cambria Math" panose="02040503050406030204" pitchFamily="18" charset="0"/>
                          </a:rPr>
                          <m:t>1</m:t>
                        </m:r>
                      </m:sup>
                    </m:sSubSup>
                    <m:d>
                      <m:dPr>
                        <m:ctrlPr>
                          <a:rPr lang="en-US" sz="1050" i="1">
                            <a:latin typeface="Cambria Math" panose="02040503050406030204" pitchFamily="18" charset="0"/>
                            <a:ea typeface="Cambria Math" panose="02040503050406030204" pitchFamily="18" charset="0"/>
                          </a:rPr>
                        </m:ctrlPr>
                      </m:dPr>
                      <m:e>
                        <m:r>
                          <a:rPr lang="en-US" sz="1050" i="1">
                            <a:latin typeface="Cambria Math" panose="02040503050406030204" pitchFamily="18" charset="0"/>
                            <a:ea typeface="Cambria Math" panose="02040503050406030204" pitchFamily="18" charset="0"/>
                          </a:rPr>
                          <m:t>𝑎</m:t>
                        </m:r>
                      </m:e>
                    </m:d>
                  </m:oMath>
                </a14:m>
                <a:r>
                  <a:rPr lang="en-US" sz="1050" dirty="0">
                    <a:latin typeface="+mn-lt"/>
                  </a:rPr>
                  <a:t> = 0.8</a:t>
                </a:r>
              </a:p>
              <a:p>
                <a14:m>
                  <m:oMath xmlns:m="http://schemas.openxmlformats.org/officeDocument/2006/math">
                    <m:sSubSup>
                      <m:sSubSupPr>
                        <m:ctrlPr>
                          <a:rPr lang="en-US" sz="1050" i="1">
                            <a:latin typeface="Cambria Math" panose="02040503050406030204" pitchFamily="18" charset="0"/>
                            <a:ea typeface="Cambria Math" panose="02040503050406030204" pitchFamily="18" charset="0"/>
                          </a:rPr>
                        </m:ctrlPr>
                      </m:sSubSupPr>
                      <m:e>
                        <m:r>
                          <a:rPr lang="en-US" sz="1050" i="1">
                            <a:latin typeface="Cambria Math" panose="02040503050406030204" pitchFamily="18" charset="0"/>
                            <a:ea typeface="Cambria Math" panose="02040503050406030204" pitchFamily="18" charset="0"/>
                          </a:rPr>
                          <m:t>𝜙</m:t>
                        </m:r>
                      </m:e>
                      <m:sub>
                        <m:r>
                          <a:rPr lang="en-US" sz="1050" i="1">
                            <a:latin typeface="Cambria Math" panose="02040503050406030204" pitchFamily="18" charset="0"/>
                            <a:ea typeface="Cambria Math" panose="02040503050406030204" pitchFamily="18" charset="0"/>
                          </a:rPr>
                          <m:t>𝑎</m:t>
                        </m:r>
                      </m:sub>
                      <m:sup>
                        <m:r>
                          <a:rPr lang="en-US" sz="1050" i="1">
                            <a:latin typeface="Cambria Math" panose="02040503050406030204" pitchFamily="18" charset="0"/>
                            <a:ea typeface="Cambria Math" panose="02040503050406030204" pitchFamily="18" charset="0"/>
                          </a:rPr>
                          <m:t>1</m:t>
                        </m:r>
                      </m:sup>
                    </m:sSubSup>
                    <m:d>
                      <m:dPr>
                        <m:ctrlPr>
                          <a:rPr lang="en-US" sz="1050" i="1">
                            <a:latin typeface="Cambria Math" panose="02040503050406030204" pitchFamily="18" charset="0"/>
                            <a:ea typeface="Cambria Math" panose="02040503050406030204" pitchFamily="18" charset="0"/>
                          </a:rPr>
                        </m:ctrlPr>
                      </m:dPr>
                      <m:e>
                        <m:r>
                          <a:rPr lang="en-US" sz="1050" i="1">
                            <a:latin typeface="Cambria Math" panose="02040503050406030204" pitchFamily="18" charset="0"/>
                            <a:ea typeface="Cambria Math" panose="02040503050406030204" pitchFamily="18" charset="0"/>
                          </a:rPr>
                          <m:t>𝑎</m:t>
                        </m:r>
                        <m:r>
                          <a:rPr lang="en-US" sz="1050" i="1">
                            <a:latin typeface="Cambria Math" panose="02040503050406030204" pitchFamily="18" charset="0"/>
                            <a:ea typeface="Cambria Math" panose="02040503050406030204" pitchFamily="18" charset="0"/>
                          </a:rPr>
                          <m:t>+1</m:t>
                        </m:r>
                      </m:e>
                    </m:d>
                  </m:oMath>
                </a14:m>
                <a:r>
                  <a:rPr lang="en-US" sz="1050" dirty="0">
                    <a:latin typeface="+mn-lt"/>
                  </a:rPr>
                  <a:t> = 0.1</a:t>
                </a:r>
              </a:p>
              <a:p>
                <a:endParaRPr lang="en-US" sz="1050" dirty="0">
                  <a:latin typeface="+mn-lt"/>
                </a:endParaRPr>
              </a:p>
              <a:p>
                <a:endParaRPr lang="en-US" sz="1050" dirty="0">
                  <a:latin typeface="+mn-lt"/>
                </a:endParaRPr>
              </a:p>
              <a:p>
                <a:r>
                  <a:rPr lang="en-US" sz="1050" dirty="0">
                    <a:latin typeface="+mn-lt"/>
                  </a:rPr>
                  <a:t> </a:t>
                </a:r>
              </a:p>
            </p:txBody>
          </p:sp>
        </mc:Choice>
        <mc:Fallback xmlns="">
          <p:sp>
            <p:nvSpPr>
              <p:cNvPr id="7" name="Rectangle 6">
                <a:extLst>
                  <a:ext uri="{FF2B5EF4-FFF2-40B4-BE49-F238E27FC236}">
                    <a16:creationId xmlns:a16="http://schemas.microsoft.com/office/drawing/2014/main" id="{8B0BAD6C-B26D-4171-8A05-93D2513938A9}"/>
                  </a:ext>
                </a:extLst>
              </p:cNvPr>
              <p:cNvSpPr>
                <a:spLocks noRot="1" noChangeAspect="1" noMove="1" noResize="1" noEditPoints="1" noAdjustHandles="1" noChangeArrowheads="1" noChangeShapeType="1" noTextEdit="1"/>
              </p:cNvSpPr>
              <p:nvPr/>
            </p:nvSpPr>
            <p:spPr>
              <a:xfrm>
                <a:off x="2517409" y="4081671"/>
                <a:ext cx="1135696" cy="106182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F6A517AC-7CF7-4CB5-9FDD-B2132D2EC570}"/>
                  </a:ext>
                </a:extLst>
              </p:cNvPr>
              <p:cNvSpPr/>
              <p:nvPr/>
            </p:nvSpPr>
            <p:spPr>
              <a:xfrm>
                <a:off x="4122321" y="4081671"/>
                <a:ext cx="1132169" cy="746102"/>
              </a:xfrm>
              <a:prstGeom prst="rect">
                <a:avLst/>
              </a:prstGeom>
            </p:spPr>
            <p:txBody>
              <a:bodyPr wrap="none">
                <a:spAutoFit/>
              </a:bodyPr>
              <a:lstStyle/>
              <a:p>
                <a14:m>
                  <m:oMath xmlns:m="http://schemas.openxmlformats.org/officeDocument/2006/math">
                    <m:sSubSup>
                      <m:sSubSupPr>
                        <m:ctrlPr>
                          <a:rPr lang="en-US" sz="1050" i="1">
                            <a:latin typeface="Cambria Math" panose="02040503050406030204" pitchFamily="18" charset="0"/>
                            <a:ea typeface="Cambria Math" panose="02040503050406030204" pitchFamily="18" charset="0"/>
                          </a:rPr>
                        </m:ctrlPr>
                      </m:sSubSupPr>
                      <m:e>
                        <m:r>
                          <a:rPr lang="en-US" sz="1050" i="1">
                            <a:latin typeface="Cambria Math" panose="02040503050406030204" pitchFamily="18" charset="0"/>
                            <a:ea typeface="Cambria Math" panose="02040503050406030204" pitchFamily="18" charset="0"/>
                          </a:rPr>
                          <m:t>𝜙</m:t>
                        </m:r>
                      </m:e>
                      <m:sub>
                        <m:r>
                          <a:rPr lang="en-US" sz="1050" i="1">
                            <a:latin typeface="Cambria Math" panose="02040503050406030204" pitchFamily="18" charset="0"/>
                            <a:ea typeface="Cambria Math" panose="02040503050406030204" pitchFamily="18" charset="0"/>
                          </a:rPr>
                          <m:t>𝑎</m:t>
                        </m:r>
                      </m:sub>
                      <m:sup>
                        <m:r>
                          <a:rPr lang="en-US" sz="1050" i="1">
                            <a:latin typeface="Cambria Math" panose="02040503050406030204" pitchFamily="18" charset="0"/>
                            <a:ea typeface="Cambria Math" panose="02040503050406030204" pitchFamily="18" charset="0"/>
                          </a:rPr>
                          <m:t>1</m:t>
                        </m:r>
                      </m:sup>
                    </m:sSubSup>
                    <m:d>
                      <m:dPr>
                        <m:ctrlPr>
                          <a:rPr lang="en-US" sz="1050" i="1">
                            <a:latin typeface="Cambria Math" panose="02040503050406030204" pitchFamily="18" charset="0"/>
                            <a:ea typeface="Cambria Math" panose="02040503050406030204" pitchFamily="18" charset="0"/>
                          </a:rPr>
                        </m:ctrlPr>
                      </m:dPr>
                      <m:e>
                        <m:r>
                          <a:rPr lang="en-US" sz="1050" i="1">
                            <a:latin typeface="Cambria Math" panose="02040503050406030204" pitchFamily="18" charset="0"/>
                            <a:ea typeface="Cambria Math" panose="02040503050406030204" pitchFamily="18" charset="0"/>
                          </a:rPr>
                          <m:t>𝑁</m:t>
                        </m:r>
                        <m:r>
                          <a:rPr lang="en-US" sz="1050" i="1">
                            <a:latin typeface="Cambria Math" panose="02040503050406030204" pitchFamily="18" charset="0"/>
                            <a:ea typeface="Cambria Math" panose="02040503050406030204" pitchFamily="18" charset="0"/>
                          </a:rPr>
                          <m:t>−1</m:t>
                        </m:r>
                      </m:e>
                    </m:d>
                  </m:oMath>
                </a14:m>
                <a:r>
                  <a:rPr lang="en-US" sz="1050" dirty="0">
                    <a:latin typeface="+mn-lt"/>
                  </a:rPr>
                  <a:t> = 0.1</a:t>
                </a:r>
              </a:p>
              <a:p>
                <a14:m>
                  <m:oMath xmlns:m="http://schemas.openxmlformats.org/officeDocument/2006/math">
                    <m:sSubSup>
                      <m:sSubSupPr>
                        <m:ctrlPr>
                          <a:rPr lang="en-US" sz="1050" i="1">
                            <a:latin typeface="Cambria Math" panose="02040503050406030204" pitchFamily="18" charset="0"/>
                            <a:ea typeface="Cambria Math" panose="02040503050406030204" pitchFamily="18" charset="0"/>
                          </a:rPr>
                        </m:ctrlPr>
                      </m:sSubSupPr>
                      <m:e>
                        <m:r>
                          <a:rPr lang="en-US" sz="1050" i="1">
                            <a:latin typeface="Cambria Math" panose="02040503050406030204" pitchFamily="18" charset="0"/>
                            <a:ea typeface="Cambria Math" panose="02040503050406030204" pitchFamily="18" charset="0"/>
                          </a:rPr>
                          <m:t>𝜙</m:t>
                        </m:r>
                      </m:e>
                      <m:sub>
                        <m:r>
                          <a:rPr lang="en-US" sz="1050" i="1">
                            <a:latin typeface="Cambria Math" panose="02040503050406030204" pitchFamily="18" charset="0"/>
                            <a:ea typeface="Cambria Math" panose="02040503050406030204" pitchFamily="18" charset="0"/>
                          </a:rPr>
                          <m:t>𝑎</m:t>
                        </m:r>
                      </m:sub>
                      <m:sup>
                        <m:r>
                          <a:rPr lang="en-US" sz="1050" i="1">
                            <a:latin typeface="Cambria Math" panose="02040503050406030204" pitchFamily="18" charset="0"/>
                            <a:ea typeface="Cambria Math" panose="02040503050406030204" pitchFamily="18" charset="0"/>
                          </a:rPr>
                          <m:t>1</m:t>
                        </m:r>
                      </m:sup>
                    </m:sSubSup>
                    <m:d>
                      <m:dPr>
                        <m:ctrlPr>
                          <a:rPr lang="en-US" sz="1050" i="1">
                            <a:latin typeface="Cambria Math" panose="02040503050406030204" pitchFamily="18" charset="0"/>
                            <a:ea typeface="Cambria Math" panose="02040503050406030204" pitchFamily="18" charset="0"/>
                          </a:rPr>
                        </m:ctrlPr>
                      </m:dPr>
                      <m:e>
                        <m:r>
                          <a:rPr lang="en-US" sz="1050" i="1">
                            <a:latin typeface="Cambria Math" panose="02040503050406030204" pitchFamily="18" charset="0"/>
                            <a:ea typeface="Cambria Math" panose="02040503050406030204" pitchFamily="18" charset="0"/>
                          </a:rPr>
                          <m:t>𝑁</m:t>
                        </m:r>
                      </m:e>
                    </m:d>
                  </m:oMath>
                </a14:m>
                <a:r>
                  <a:rPr lang="en-US" sz="1050" dirty="0">
                    <a:latin typeface="+mn-lt"/>
                  </a:rPr>
                  <a:t> = 0.9</a:t>
                </a:r>
              </a:p>
              <a:p>
                <a:endParaRPr lang="en-US" sz="1050" dirty="0">
                  <a:latin typeface="+mn-lt"/>
                </a:endParaRPr>
              </a:p>
              <a:p>
                <a:r>
                  <a:rPr lang="en-US" sz="1050" dirty="0">
                    <a:latin typeface="+mn-lt"/>
                  </a:rPr>
                  <a:t> </a:t>
                </a:r>
              </a:p>
            </p:txBody>
          </p:sp>
        </mc:Choice>
        <mc:Fallback xmlns="">
          <p:sp>
            <p:nvSpPr>
              <p:cNvPr id="8" name="Rectangle 7">
                <a:extLst>
                  <a:ext uri="{FF2B5EF4-FFF2-40B4-BE49-F238E27FC236}">
                    <a16:creationId xmlns:a16="http://schemas.microsoft.com/office/drawing/2014/main" id="{F6A517AC-7CF7-4CB5-9FDD-B2132D2EC570}"/>
                  </a:ext>
                </a:extLst>
              </p:cNvPr>
              <p:cNvSpPr>
                <a:spLocks noRot="1" noChangeAspect="1" noMove="1" noResize="1" noEditPoints="1" noAdjustHandles="1" noChangeArrowheads="1" noChangeShapeType="1" noTextEdit="1"/>
              </p:cNvSpPr>
              <p:nvPr/>
            </p:nvSpPr>
            <p:spPr>
              <a:xfrm>
                <a:off x="4122321" y="4081671"/>
                <a:ext cx="1132169" cy="74610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5321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CF7B-2A19-4030-B4EF-244BC574A241}"/>
              </a:ext>
            </a:extLst>
          </p:cNvPr>
          <p:cNvSpPr>
            <a:spLocks noGrp="1"/>
          </p:cNvSpPr>
          <p:nvPr>
            <p:ph type="title"/>
          </p:nvPr>
        </p:nvSpPr>
        <p:spPr/>
        <p:txBody>
          <a:bodyPr>
            <a:normAutofit/>
          </a:bodyPr>
          <a:lstStyle/>
          <a:p>
            <a:r>
              <a:rPr lang="en-US" dirty="0"/>
              <a:t>Signal Discontinuities</a:t>
            </a:r>
          </a:p>
        </p:txBody>
      </p:sp>
      <p:sp>
        <p:nvSpPr>
          <p:cNvPr id="3" name="Content Placeholder 2">
            <a:extLst>
              <a:ext uri="{FF2B5EF4-FFF2-40B4-BE49-F238E27FC236}">
                <a16:creationId xmlns:a16="http://schemas.microsoft.com/office/drawing/2014/main" id="{F0D1D699-0C67-43CF-9603-FFC7A76CA810}"/>
              </a:ext>
            </a:extLst>
          </p:cNvPr>
          <p:cNvSpPr>
            <a:spLocks noGrp="1"/>
          </p:cNvSpPr>
          <p:nvPr>
            <p:ph type="body" idx="1"/>
          </p:nvPr>
        </p:nvSpPr>
        <p:spPr/>
        <p:txBody>
          <a:bodyPr>
            <a:normAutofit fontScale="92500" lnSpcReduction="10000"/>
          </a:bodyPr>
          <a:lstStyle/>
          <a:p>
            <a:pPr>
              <a:buClr>
                <a:schemeClr val="tx1"/>
              </a:buClr>
              <a:buFont typeface="Wingdings" panose="05000000000000000000" pitchFamily="2" charset="2"/>
              <a:buChar char="§"/>
            </a:pPr>
            <a:r>
              <a:rPr lang="en-US" sz="1400" dirty="0"/>
              <a:t>In an ideal case, the signal field should be continuous, and our distance estimation should hold for all pairs of locations</a:t>
            </a:r>
          </a:p>
          <a:p>
            <a:pPr>
              <a:buClr>
                <a:schemeClr val="tx1"/>
              </a:buClr>
              <a:buFont typeface="Wingdings" panose="05000000000000000000" pitchFamily="2" charset="2"/>
              <a:buChar char="§"/>
            </a:pPr>
            <a:r>
              <a:rPr lang="en-US" sz="1400" dirty="0"/>
              <a:t>However, this assumption does not hold in cities where large buildings can block and reflect signals.</a:t>
            </a:r>
          </a:p>
          <a:p>
            <a:pPr>
              <a:buClr>
                <a:schemeClr val="tx1"/>
              </a:buClr>
              <a:buFont typeface="Wingdings" panose="05000000000000000000" pitchFamily="2" charset="2"/>
              <a:buChar char="§"/>
            </a:pPr>
            <a:r>
              <a:rPr lang="en-US" sz="1400" dirty="0"/>
              <a:t>For example, the signal may undergo a large change when emerging from an alley onto a major road.</a:t>
            </a:r>
          </a:p>
          <a:p>
            <a:pPr>
              <a:buClr>
                <a:schemeClr val="tx1"/>
              </a:buClr>
              <a:buFont typeface="Wingdings" panose="05000000000000000000" pitchFamily="2" charset="2"/>
              <a:buChar char="§"/>
            </a:pPr>
            <a:r>
              <a:rPr lang="en-US" sz="1400" dirty="0"/>
              <a:t>Vecsim tackles this problem by learning the discontinuity of the signal field using the massive LTE log data available.</a:t>
            </a:r>
          </a:p>
        </p:txBody>
      </p:sp>
      <p:pic>
        <p:nvPicPr>
          <p:cNvPr id="1028" name="Picture 4" descr="Royalty-free HD alleys photos | Pikrepo">
            <a:extLst>
              <a:ext uri="{FF2B5EF4-FFF2-40B4-BE49-F238E27FC236}">
                <a16:creationId xmlns:a16="http://schemas.microsoft.com/office/drawing/2014/main" id="{5999C9E1-F363-46E0-957A-D9041D72FE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01" r="15935" b="1"/>
          <a:stretch/>
        </p:blipFill>
        <p:spPr bwMode="auto">
          <a:xfrm>
            <a:off x="4818162" y="1762650"/>
            <a:ext cx="2351332" cy="26032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BDC4A6-D74E-4504-B42E-03D77604657E}"/>
              </a:ext>
            </a:extLst>
          </p:cNvPr>
          <p:cNvSpPr/>
          <p:nvPr/>
        </p:nvSpPr>
        <p:spPr>
          <a:xfrm>
            <a:off x="4461430" y="4711150"/>
            <a:ext cx="3785092" cy="276999"/>
          </a:xfrm>
          <a:prstGeom prst="rect">
            <a:avLst/>
          </a:prstGeom>
        </p:spPr>
        <p:txBody>
          <a:bodyPr wrap="square">
            <a:spAutoFit/>
          </a:bodyPr>
          <a:lstStyle/>
          <a:p>
            <a:pPr>
              <a:spcAft>
                <a:spcPts val="450"/>
              </a:spcAft>
            </a:pPr>
            <a:r>
              <a:rPr lang="en-US" sz="600" dirty="0"/>
              <a:t>Image Source: http://absfreepic.com/free-photos/download/alleyway-in-black-white-photo-6016x4000_54807.html</a:t>
            </a:r>
          </a:p>
        </p:txBody>
      </p:sp>
    </p:spTree>
    <p:extLst>
      <p:ext uri="{BB962C8B-B14F-4D97-AF65-F5344CB8AC3E}">
        <p14:creationId xmlns:p14="http://schemas.microsoft.com/office/powerpoint/2010/main" val="1859503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CF4F-FB92-4986-A0B1-98B26EA2C6C1}"/>
              </a:ext>
            </a:extLst>
          </p:cNvPr>
          <p:cNvSpPr>
            <a:spLocks noGrp="1"/>
          </p:cNvSpPr>
          <p:nvPr>
            <p:ph type="title"/>
          </p:nvPr>
        </p:nvSpPr>
        <p:spPr/>
        <p:txBody>
          <a:bodyPr/>
          <a:lstStyle/>
          <a:p>
            <a:r>
              <a:rPr lang="en-US" dirty="0"/>
              <a:t>Discontinuity Pairs</a:t>
            </a:r>
          </a:p>
        </p:txBody>
      </p:sp>
      <p:sp>
        <p:nvSpPr>
          <p:cNvPr id="3" name="Content Placeholder 2">
            <a:extLst>
              <a:ext uri="{FF2B5EF4-FFF2-40B4-BE49-F238E27FC236}">
                <a16:creationId xmlns:a16="http://schemas.microsoft.com/office/drawing/2014/main" id="{0DECB841-9F7E-48FD-9B41-5E5623F2AA70}"/>
              </a:ext>
            </a:extLst>
          </p:cNvPr>
          <p:cNvSpPr>
            <a:spLocks noGrp="1"/>
          </p:cNvSpPr>
          <p:nvPr>
            <p:ph type="body" idx="1"/>
          </p:nvPr>
        </p:nvSpPr>
        <p:spPr>
          <a:xfrm>
            <a:off x="712398" y="1558021"/>
            <a:ext cx="3242400" cy="3087000"/>
          </a:xfrm>
        </p:spPr>
        <p:txBody>
          <a:bodyPr>
            <a:noAutofit/>
          </a:bodyPr>
          <a:lstStyle/>
          <a:p>
            <a:pPr>
              <a:buClr>
                <a:schemeClr val="tx1"/>
              </a:buClr>
              <a:buFont typeface="Wingdings" panose="05000000000000000000" pitchFamily="2" charset="2"/>
              <a:buChar char="§"/>
            </a:pPr>
            <a:r>
              <a:rPr lang="en-US" sz="1200" dirty="0"/>
              <a:t>If 2 locations A and B are within 25m of each other and their discrete distance estimate 𝜉 (𝑅𝐴, 𝑅𝐵) &gt; 4, then A and B are called a </a:t>
            </a:r>
            <a:r>
              <a:rPr lang="en-US" sz="1200" i="1" dirty="0"/>
              <a:t>discontinuity pair</a:t>
            </a:r>
            <a:r>
              <a:rPr lang="en-US" sz="1200" dirty="0"/>
              <a:t>.</a:t>
            </a:r>
          </a:p>
          <a:p>
            <a:pPr>
              <a:buClr>
                <a:schemeClr val="tx1"/>
              </a:buClr>
              <a:buFont typeface="Wingdings" panose="05000000000000000000" pitchFamily="2" charset="2"/>
              <a:buChar char="§"/>
            </a:pPr>
            <a:r>
              <a:rPr lang="en-US" sz="1200" dirty="0"/>
              <a:t>Vecsim checks every such point and their neighbors in the focus area to identify all such discontinuous pairs.</a:t>
            </a:r>
          </a:p>
          <a:p>
            <a:pPr>
              <a:buClr>
                <a:schemeClr val="tx1"/>
              </a:buClr>
              <a:buFont typeface="Wingdings" panose="05000000000000000000" pitchFamily="2" charset="2"/>
              <a:buChar char="§"/>
            </a:pPr>
            <a:r>
              <a:rPr lang="en-US" sz="1200" dirty="0"/>
              <a:t>The fraction of discontinuous pairs are </a:t>
            </a:r>
            <a:r>
              <a:rPr lang="en-US" sz="1200" b="1" dirty="0"/>
              <a:t>significant</a:t>
            </a:r>
            <a:r>
              <a:rPr lang="en-US" sz="1200" dirty="0"/>
              <a:t>!</a:t>
            </a:r>
          </a:p>
          <a:p>
            <a:pPr>
              <a:buClr>
                <a:schemeClr val="tx1"/>
              </a:buClr>
              <a:buFont typeface="Wingdings" panose="05000000000000000000" pitchFamily="2" charset="2"/>
              <a:buChar char="§"/>
            </a:pPr>
            <a:r>
              <a:rPr lang="en-US" sz="1200" dirty="0"/>
              <a:t>These pairs are all added to the Discontinuity Pair Database (DPD). </a:t>
            </a:r>
          </a:p>
          <a:p>
            <a:pPr>
              <a:buClr>
                <a:schemeClr val="tx1"/>
              </a:buClr>
              <a:buFont typeface="Wingdings" panose="05000000000000000000" pitchFamily="2" charset="2"/>
              <a:buChar char="§"/>
            </a:pPr>
            <a:r>
              <a:rPr lang="en-US" sz="1200" dirty="0"/>
              <a:t>In order to find these pairs, </a:t>
            </a:r>
            <a:r>
              <a:rPr lang="en-US" sz="1200" b="1" dirty="0"/>
              <a:t>Vecsim generated many random walks</a:t>
            </a:r>
            <a:r>
              <a:rPr lang="en-US" sz="1200" dirty="0"/>
              <a:t>, but then later used a </a:t>
            </a:r>
            <a:r>
              <a:rPr lang="en-US" sz="1200" b="1" dirty="0"/>
              <a:t>compression technique</a:t>
            </a:r>
            <a:r>
              <a:rPr lang="en-US" sz="1200" dirty="0"/>
              <a:t> to find similar pairs and reduced the database</a:t>
            </a:r>
            <a:endParaRPr lang="en-US" sz="1200" b="1" dirty="0"/>
          </a:p>
          <a:p>
            <a:pPr>
              <a:buClr>
                <a:schemeClr val="tx1"/>
              </a:buClr>
              <a:buFont typeface="Wingdings" panose="05000000000000000000" pitchFamily="2" charset="2"/>
              <a:buChar char="§"/>
            </a:pPr>
            <a:endParaRPr lang="en-US" sz="1200" dirty="0"/>
          </a:p>
          <a:p>
            <a:pPr marL="285750" indent="-285750">
              <a:buClr>
                <a:schemeClr val="tx1"/>
              </a:buClr>
              <a:buFont typeface="Wingdings" panose="05000000000000000000" pitchFamily="2" charset="2"/>
              <a:buChar char="§"/>
            </a:pPr>
            <a:endParaRPr lang="en-US" sz="1200" dirty="0"/>
          </a:p>
        </p:txBody>
      </p:sp>
      <p:pic>
        <p:nvPicPr>
          <p:cNvPr id="9" name="Picture 8" descr="Diagram, engineering drawing&#10;&#10;Description automatically generated">
            <a:extLst>
              <a:ext uri="{FF2B5EF4-FFF2-40B4-BE49-F238E27FC236}">
                <a16:creationId xmlns:a16="http://schemas.microsoft.com/office/drawing/2014/main" id="{5C688C49-EBF7-4016-9A8E-2C63DA9858EF}"/>
              </a:ext>
            </a:extLst>
          </p:cNvPr>
          <p:cNvPicPr>
            <a:picLocks noChangeAspect="1"/>
          </p:cNvPicPr>
          <p:nvPr/>
        </p:nvPicPr>
        <p:blipFill>
          <a:blip r:embed="rId3">
            <a:alphaModFix amt="20000"/>
          </a:blip>
          <a:stretch>
            <a:fillRect/>
          </a:stretch>
        </p:blipFill>
        <p:spPr>
          <a:xfrm>
            <a:off x="5825506" y="1598304"/>
            <a:ext cx="2443288" cy="2533781"/>
          </a:xfrm>
          <a:prstGeom prst="rect">
            <a:avLst/>
          </a:prstGeom>
        </p:spPr>
      </p:pic>
      <p:pic>
        <p:nvPicPr>
          <p:cNvPr id="10" name="Picture 9" descr="Diagram, engineering drawing&#10;&#10;Description automatically generated">
            <a:extLst>
              <a:ext uri="{FF2B5EF4-FFF2-40B4-BE49-F238E27FC236}">
                <a16:creationId xmlns:a16="http://schemas.microsoft.com/office/drawing/2014/main" id="{CC5767AB-F796-4A4E-8FB3-932DB09ACEB4}"/>
              </a:ext>
            </a:extLst>
          </p:cNvPr>
          <p:cNvPicPr>
            <a:picLocks noChangeAspect="1"/>
          </p:cNvPicPr>
          <p:nvPr/>
        </p:nvPicPr>
        <p:blipFill rotWithShape="1">
          <a:blip r:embed="rId3"/>
          <a:srcRect l="60619" t="23636" r="23062" b="54963"/>
          <a:stretch/>
        </p:blipFill>
        <p:spPr>
          <a:xfrm>
            <a:off x="4351659" y="1953295"/>
            <a:ext cx="1273249" cy="1731618"/>
          </a:xfrm>
          <a:prstGeom prst="rect">
            <a:avLst/>
          </a:prstGeom>
        </p:spPr>
      </p:pic>
      <p:cxnSp>
        <p:nvCxnSpPr>
          <p:cNvPr id="12" name="Straight Connector 11">
            <a:extLst>
              <a:ext uri="{FF2B5EF4-FFF2-40B4-BE49-F238E27FC236}">
                <a16:creationId xmlns:a16="http://schemas.microsoft.com/office/drawing/2014/main" id="{B1AD4011-1204-44A2-BD1E-D4B28E591E86}"/>
              </a:ext>
            </a:extLst>
          </p:cNvPr>
          <p:cNvCxnSpPr>
            <a:cxnSpLocks/>
          </p:cNvCxnSpPr>
          <p:nvPr/>
        </p:nvCxnSpPr>
        <p:spPr>
          <a:xfrm flipH="1" flipV="1">
            <a:off x="5624908" y="1953295"/>
            <a:ext cx="1732192" cy="576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D8F17E-DB01-4FE6-A7CA-C5665F1CC955}"/>
              </a:ext>
            </a:extLst>
          </p:cNvPr>
          <p:cNvCxnSpPr>
            <a:cxnSpLocks/>
          </p:cNvCxnSpPr>
          <p:nvPr/>
        </p:nvCxnSpPr>
        <p:spPr>
          <a:xfrm flipH="1">
            <a:off x="5647561" y="2598052"/>
            <a:ext cx="1709538" cy="1132119"/>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146" name="Picture 2" descr="Man Walking Person - Free vector graphic on Pixabay">
            <a:extLst>
              <a:ext uri="{FF2B5EF4-FFF2-40B4-BE49-F238E27FC236}">
                <a16:creationId xmlns:a16="http://schemas.microsoft.com/office/drawing/2014/main" id="{E9738D2F-02BA-49C4-B5BF-D4CF501272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96877" y="2906399"/>
            <a:ext cx="225429" cy="1951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Man Walking Person - Free vector graphic on Pixabay">
            <a:extLst>
              <a:ext uri="{FF2B5EF4-FFF2-40B4-BE49-F238E27FC236}">
                <a16:creationId xmlns:a16="http://schemas.microsoft.com/office/drawing/2014/main" id="{0D67DFE8-77F4-4BC5-A375-25AC88E08E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844959" y="2865195"/>
            <a:ext cx="225429" cy="19512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A53B217-8FB5-400F-B895-556932D40802}"/>
              </a:ext>
            </a:extLst>
          </p:cNvPr>
          <p:cNvSpPr txBox="1"/>
          <p:nvPr/>
        </p:nvSpPr>
        <p:spPr>
          <a:xfrm>
            <a:off x="4673708" y="2851493"/>
            <a:ext cx="319318" cy="253916"/>
          </a:xfrm>
          <a:prstGeom prst="rect">
            <a:avLst/>
          </a:prstGeom>
          <a:noFill/>
        </p:spPr>
        <p:txBody>
          <a:bodyPr wrap="none" rtlCol="0">
            <a:spAutoFit/>
          </a:bodyPr>
          <a:lstStyle/>
          <a:p>
            <a:r>
              <a:rPr lang="en-US" sz="1050" dirty="0"/>
              <a:t>---</a:t>
            </a:r>
          </a:p>
        </p:txBody>
      </p:sp>
      <p:sp>
        <p:nvSpPr>
          <p:cNvPr id="20" name="Rectangle 19">
            <a:extLst>
              <a:ext uri="{FF2B5EF4-FFF2-40B4-BE49-F238E27FC236}">
                <a16:creationId xmlns:a16="http://schemas.microsoft.com/office/drawing/2014/main" id="{AE06D3EF-9E48-4E9B-848F-37A0918F682D}"/>
              </a:ext>
            </a:extLst>
          </p:cNvPr>
          <p:cNvSpPr/>
          <p:nvPr/>
        </p:nvSpPr>
        <p:spPr>
          <a:xfrm>
            <a:off x="4477734" y="2870774"/>
            <a:ext cx="274434" cy="253916"/>
          </a:xfrm>
          <a:prstGeom prst="rect">
            <a:avLst/>
          </a:prstGeom>
        </p:spPr>
        <p:txBody>
          <a:bodyPr wrap="none">
            <a:spAutoFit/>
          </a:bodyPr>
          <a:lstStyle/>
          <a:p>
            <a:r>
              <a:rPr lang="en-US" sz="1050" dirty="0"/>
              <a:t>A</a:t>
            </a:r>
          </a:p>
        </p:txBody>
      </p:sp>
      <p:sp>
        <p:nvSpPr>
          <p:cNvPr id="21" name="Rectangle 20">
            <a:extLst>
              <a:ext uri="{FF2B5EF4-FFF2-40B4-BE49-F238E27FC236}">
                <a16:creationId xmlns:a16="http://schemas.microsoft.com/office/drawing/2014/main" id="{51FE9644-FAEC-4681-B081-10AA62B19078}"/>
              </a:ext>
            </a:extLst>
          </p:cNvPr>
          <p:cNvSpPr/>
          <p:nvPr/>
        </p:nvSpPr>
        <p:spPr>
          <a:xfrm>
            <a:off x="4957674" y="2814006"/>
            <a:ext cx="274434" cy="253916"/>
          </a:xfrm>
          <a:prstGeom prst="rect">
            <a:avLst/>
          </a:prstGeom>
        </p:spPr>
        <p:txBody>
          <a:bodyPr wrap="none">
            <a:spAutoFit/>
          </a:bodyPr>
          <a:lstStyle/>
          <a:p>
            <a:r>
              <a:rPr lang="en-US" sz="1050" dirty="0"/>
              <a:t>B</a:t>
            </a:r>
          </a:p>
        </p:txBody>
      </p:sp>
    </p:spTree>
    <p:extLst>
      <p:ext uri="{BB962C8B-B14F-4D97-AF65-F5344CB8AC3E}">
        <p14:creationId xmlns:p14="http://schemas.microsoft.com/office/powerpoint/2010/main" val="884669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300" y="50315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HIGH LEVEL OVERVIEW</a:t>
            </a:r>
            <a:endParaRPr dirty="0"/>
          </a:p>
        </p:txBody>
      </p:sp>
      <p:sp>
        <p:nvSpPr>
          <p:cNvPr id="4068" name="Google Shape;4068;p36"/>
          <p:cNvSpPr txBox="1">
            <a:spLocks noGrp="1"/>
          </p:cNvSpPr>
          <p:nvPr>
            <p:ph type="body" idx="1"/>
          </p:nvPr>
        </p:nvSpPr>
        <p:spPr>
          <a:xfrm>
            <a:off x="718300" y="1497330"/>
            <a:ext cx="6761100" cy="29805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US" sz="2000" dirty="0"/>
              <a:t>Current contact tracing methods are ineffective to cope with COVID-19 stress</a:t>
            </a:r>
          </a:p>
          <a:p>
            <a:pPr marL="457200" lvl="0" indent="-381000" algn="l" rtl="0">
              <a:lnSpc>
                <a:spcPct val="115000"/>
              </a:lnSpc>
              <a:spcBef>
                <a:spcPts val="600"/>
              </a:spcBef>
              <a:spcAft>
                <a:spcPts val="0"/>
              </a:spcAft>
              <a:buSzPts val="2400"/>
              <a:buChar char="▪"/>
            </a:pPr>
            <a:r>
              <a:rPr lang="en-US" sz="2000" b="1" dirty="0"/>
              <a:t>Pathsim</a:t>
            </a:r>
            <a:r>
              <a:rPr lang="en-US" sz="2000" dirty="0"/>
              <a:t> is a novel contact tracing method that:</a:t>
            </a:r>
          </a:p>
          <a:p>
            <a:pPr lvl="1">
              <a:lnSpc>
                <a:spcPct val="115000"/>
              </a:lnSpc>
              <a:spcBef>
                <a:spcPts val="600"/>
              </a:spcBef>
              <a:buChar char="▪"/>
            </a:pPr>
            <a:r>
              <a:rPr lang="en-US" sz="2000" dirty="0"/>
              <a:t>Uses </a:t>
            </a:r>
            <a:r>
              <a:rPr lang="en-US" sz="2000" b="1" dirty="0"/>
              <a:t>cellphone log data </a:t>
            </a:r>
            <a:r>
              <a:rPr lang="en-US" sz="2000" dirty="0"/>
              <a:t>to</a:t>
            </a:r>
            <a:r>
              <a:rPr lang="en-US" sz="2000" b="1" dirty="0"/>
              <a:t> </a:t>
            </a:r>
            <a:r>
              <a:rPr lang="en-US" sz="2000" dirty="0"/>
              <a:t>compare </a:t>
            </a:r>
            <a:r>
              <a:rPr lang="en-US" sz="2000" b="1" dirty="0"/>
              <a:t>users’ paths</a:t>
            </a:r>
          </a:p>
          <a:p>
            <a:pPr lvl="1">
              <a:lnSpc>
                <a:spcPct val="115000"/>
              </a:lnSpc>
              <a:spcBef>
                <a:spcPts val="600"/>
              </a:spcBef>
              <a:buChar char="▪"/>
            </a:pPr>
            <a:r>
              <a:rPr lang="en-US" sz="2000" b="1" dirty="0"/>
              <a:t>Preserves users’ privacy </a:t>
            </a:r>
          </a:p>
          <a:p>
            <a:r>
              <a:rPr lang="en-US" sz="2000" dirty="0"/>
              <a:t>Based on </a:t>
            </a:r>
            <a:r>
              <a:rPr lang="en-US" sz="2000" b="1" dirty="0"/>
              <a:t>proximity detection </a:t>
            </a:r>
            <a:r>
              <a:rPr lang="en-US" sz="2000" dirty="0"/>
              <a:t>rather than localization</a:t>
            </a:r>
          </a:p>
          <a:p>
            <a:r>
              <a:rPr lang="en-US" sz="2000" b="1" dirty="0"/>
              <a:t>No user involvement </a:t>
            </a:r>
            <a:r>
              <a:rPr lang="en-US" sz="2000" dirty="0"/>
              <a:t>required and is </a:t>
            </a:r>
            <a:r>
              <a:rPr lang="en-US" sz="2000" b="1" dirty="0"/>
              <a:t>easy to deploy</a:t>
            </a:r>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grpSp>
        <p:nvGrpSpPr>
          <p:cNvPr id="5" name="Google Shape;4785;p49">
            <a:extLst>
              <a:ext uri="{FF2B5EF4-FFF2-40B4-BE49-F238E27FC236}">
                <a16:creationId xmlns:a16="http://schemas.microsoft.com/office/drawing/2014/main" id="{5B6EA536-0C4B-4322-A888-27C789BF9521}"/>
              </a:ext>
            </a:extLst>
          </p:cNvPr>
          <p:cNvGrpSpPr/>
          <p:nvPr/>
        </p:nvGrpSpPr>
        <p:grpSpPr>
          <a:xfrm>
            <a:off x="5443448" y="451077"/>
            <a:ext cx="901392" cy="961556"/>
            <a:chOff x="6506504" y="937343"/>
            <a:chExt cx="744273" cy="793950"/>
          </a:xfrm>
        </p:grpSpPr>
        <p:sp>
          <p:nvSpPr>
            <p:cNvPr id="6" name="Google Shape;4786;p49">
              <a:extLst>
                <a:ext uri="{FF2B5EF4-FFF2-40B4-BE49-F238E27FC236}">
                  <a16:creationId xmlns:a16="http://schemas.microsoft.com/office/drawing/2014/main" id="{9F674D59-E27A-4B41-8A34-0506BDA818C9}"/>
                </a:ext>
              </a:extLst>
            </p:cNvPr>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7" name="Google Shape;4787;p49">
              <a:extLst>
                <a:ext uri="{FF2B5EF4-FFF2-40B4-BE49-F238E27FC236}">
                  <a16:creationId xmlns:a16="http://schemas.microsoft.com/office/drawing/2014/main" id="{25A7C327-9207-487D-BE79-528192D8C432}"/>
                </a:ext>
              </a:extLst>
            </p:cNvPr>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8" name="Google Shape;4788;p49">
              <a:extLst>
                <a:ext uri="{FF2B5EF4-FFF2-40B4-BE49-F238E27FC236}">
                  <a16:creationId xmlns:a16="http://schemas.microsoft.com/office/drawing/2014/main" id="{605DD120-3443-47B1-A76C-85F6FA61DB07}"/>
                </a:ext>
              </a:extLst>
            </p:cNvPr>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9" name="Google Shape;4789;p49">
              <a:extLst>
                <a:ext uri="{FF2B5EF4-FFF2-40B4-BE49-F238E27FC236}">
                  <a16:creationId xmlns:a16="http://schemas.microsoft.com/office/drawing/2014/main" id="{020F28DF-84B3-46F3-873A-1B066310D0B0}"/>
                </a:ext>
              </a:extLst>
            </p:cNvPr>
            <p:cNvGrpSpPr/>
            <p:nvPr/>
          </p:nvGrpSpPr>
          <p:grpSpPr>
            <a:xfrm>
              <a:off x="6506504" y="937343"/>
              <a:ext cx="744273" cy="793950"/>
              <a:chOff x="6565437" y="1588001"/>
              <a:chExt cx="744273" cy="793950"/>
            </a:xfrm>
          </p:grpSpPr>
          <p:sp>
            <p:nvSpPr>
              <p:cNvPr id="10" name="Google Shape;4790;p49">
                <a:extLst>
                  <a:ext uri="{FF2B5EF4-FFF2-40B4-BE49-F238E27FC236}">
                    <a16:creationId xmlns:a16="http://schemas.microsoft.com/office/drawing/2014/main" id="{E05DF304-D170-49E4-85E2-E75A21115E45}"/>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4791;p49">
                <a:extLst>
                  <a:ext uri="{FF2B5EF4-FFF2-40B4-BE49-F238E27FC236}">
                    <a16:creationId xmlns:a16="http://schemas.microsoft.com/office/drawing/2014/main" id="{4A4BA3AF-AE38-476D-B4C6-207893907D11}"/>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4792;p49">
                <a:extLst>
                  <a:ext uri="{FF2B5EF4-FFF2-40B4-BE49-F238E27FC236}">
                    <a16:creationId xmlns:a16="http://schemas.microsoft.com/office/drawing/2014/main" id="{96F446F9-3E85-4B60-925F-FF81B57731F0}"/>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4793;p49">
                <a:extLst>
                  <a:ext uri="{FF2B5EF4-FFF2-40B4-BE49-F238E27FC236}">
                    <a16:creationId xmlns:a16="http://schemas.microsoft.com/office/drawing/2014/main" id="{CA21A721-C53A-4143-A25E-89A103E57D2E}"/>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 name="Google Shape;4794;p49">
                <a:extLst>
                  <a:ext uri="{FF2B5EF4-FFF2-40B4-BE49-F238E27FC236}">
                    <a16:creationId xmlns:a16="http://schemas.microsoft.com/office/drawing/2014/main" id="{C7191892-51C1-4BBF-A67E-2684470B8512}"/>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 name="Google Shape;4795;p49">
                <a:extLst>
                  <a:ext uri="{FF2B5EF4-FFF2-40B4-BE49-F238E27FC236}">
                    <a16:creationId xmlns:a16="http://schemas.microsoft.com/office/drawing/2014/main" id="{D7B48CE2-981C-4E01-BCFC-5B85607703DF}"/>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4796;p49">
                <a:extLst>
                  <a:ext uri="{FF2B5EF4-FFF2-40B4-BE49-F238E27FC236}">
                    <a16:creationId xmlns:a16="http://schemas.microsoft.com/office/drawing/2014/main" id="{06A3F4D8-3232-4029-94DC-9A5ACB46B65B}"/>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4797;p49">
                <a:extLst>
                  <a:ext uri="{FF2B5EF4-FFF2-40B4-BE49-F238E27FC236}">
                    <a16:creationId xmlns:a16="http://schemas.microsoft.com/office/drawing/2014/main" id="{E3F46733-29B4-4C71-8BE2-E786AB19742E}"/>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8" name="Google Shape;4798;p49">
                <a:extLst>
                  <a:ext uri="{FF2B5EF4-FFF2-40B4-BE49-F238E27FC236}">
                    <a16:creationId xmlns:a16="http://schemas.microsoft.com/office/drawing/2014/main" id="{C9FBF352-4845-4D29-B989-A515FFE4B9C5}"/>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4799;p49">
                <a:extLst>
                  <a:ext uri="{FF2B5EF4-FFF2-40B4-BE49-F238E27FC236}">
                    <a16:creationId xmlns:a16="http://schemas.microsoft.com/office/drawing/2014/main" id="{D40DE7B9-903C-4214-9F0E-6771194DFDBB}"/>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6846519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300" y="50315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VECSIM LIMITATIONS</a:t>
            </a:r>
            <a:endParaRPr dirty="0"/>
          </a:p>
        </p:txBody>
      </p:sp>
      <p:sp>
        <p:nvSpPr>
          <p:cNvPr id="4068" name="Google Shape;4068;p36"/>
          <p:cNvSpPr txBox="1">
            <a:spLocks noGrp="1"/>
          </p:cNvSpPr>
          <p:nvPr>
            <p:ph type="body" idx="1"/>
          </p:nvPr>
        </p:nvSpPr>
        <p:spPr>
          <a:xfrm>
            <a:off x="718300" y="1497330"/>
            <a:ext cx="6761100" cy="2980500"/>
          </a:xfrm>
          <a:prstGeom prst="rect">
            <a:avLst/>
          </a:prstGeom>
        </p:spPr>
        <p:txBody>
          <a:bodyPr spcFirstLastPara="1" wrap="square" lIns="91425" tIns="91425" rIns="91425" bIns="91425" anchor="t" anchorCtr="0">
            <a:noAutofit/>
          </a:bodyPr>
          <a:lstStyle/>
          <a:p>
            <a:pPr>
              <a:lnSpc>
                <a:spcPct val="115000"/>
              </a:lnSpc>
            </a:pPr>
            <a:r>
              <a:rPr lang="en-US" sz="1800" b="1" dirty="0" err="1"/>
              <a:t>Vescim</a:t>
            </a:r>
            <a:r>
              <a:rPr lang="en-US" sz="1800" b="1" dirty="0"/>
              <a:t> cannot estimate distances between pairs of locations that are connected to different base stations (example to follow)</a:t>
            </a:r>
            <a:endParaRPr lang="en-US" sz="1800" dirty="0"/>
          </a:p>
          <a:p>
            <a:pPr>
              <a:lnSpc>
                <a:spcPct val="115000"/>
              </a:lnSpc>
            </a:pPr>
            <a:r>
              <a:rPr lang="en-US" sz="1800" dirty="0"/>
              <a:t>Random walk simulations used in Vecsim to learn the discontinuous pairs is not realistic</a:t>
            </a:r>
          </a:p>
          <a:p>
            <a:pPr>
              <a:lnSpc>
                <a:spcPct val="115000"/>
              </a:lnSpc>
            </a:pPr>
            <a:r>
              <a:rPr lang="en-US" sz="1800" dirty="0"/>
              <a:t>The Discontinuity Pairs Database, even while compressed, may be hard to manage and grow even larger over time</a:t>
            </a:r>
          </a:p>
          <a:p>
            <a:pPr>
              <a:lnSpc>
                <a:spcPct val="115000"/>
              </a:lnSpc>
            </a:pPr>
            <a:endParaRPr lang="en-US" sz="1800" dirty="0"/>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2664670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EDDFED4-D9C4-48CE-A95E-55768AA6AEEF}"/>
              </a:ext>
            </a:extLst>
          </p:cNvPr>
          <p:cNvPicPr>
            <a:picLocks noChangeAspect="1"/>
          </p:cNvPicPr>
          <p:nvPr/>
        </p:nvPicPr>
        <p:blipFill>
          <a:blip r:embed="rId3"/>
          <a:stretch>
            <a:fillRect/>
          </a:stretch>
        </p:blipFill>
        <p:spPr>
          <a:xfrm>
            <a:off x="1909846" y="1162545"/>
            <a:ext cx="6927300" cy="3907430"/>
          </a:xfrm>
          <a:prstGeom prst="rect">
            <a:avLst/>
          </a:prstGeom>
        </p:spPr>
      </p:pic>
      <p:sp>
        <p:nvSpPr>
          <p:cNvPr id="4" name="Slide Number Placeholder 3">
            <a:extLst>
              <a:ext uri="{FF2B5EF4-FFF2-40B4-BE49-F238E27FC236}">
                <a16:creationId xmlns:a16="http://schemas.microsoft.com/office/drawing/2014/main" id="{9F6F2700-558A-4377-B18B-492BAADA88A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31</a:t>
            </a:fld>
            <a:endParaRPr lang="en"/>
          </a:p>
        </p:txBody>
      </p:sp>
      <p:grpSp>
        <p:nvGrpSpPr>
          <p:cNvPr id="12" name="Group 11">
            <a:extLst>
              <a:ext uri="{FF2B5EF4-FFF2-40B4-BE49-F238E27FC236}">
                <a16:creationId xmlns:a16="http://schemas.microsoft.com/office/drawing/2014/main" id="{90BB2F10-76A5-464D-AE00-E65500A15706}"/>
              </a:ext>
            </a:extLst>
          </p:cNvPr>
          <p:cNvGrpSpPr/>
          <p:nvPr/>
        </p:nvGrpSpPr>
        <p:grpSpPr>
          <a:xfrm>
            <a:off x="3376049" y="952601"/>
            <a:ext cx="3761339" cy="3451525"/>
            <a:chOff x="3376049" y="952601"/>
            <a:chExt cx="3761339" cy="3451525"/>
          </a:xfrm>
        </p:grpSpPr>
        <p:pic>
          <p:nvPicPr>
            <p:cNvPr id="8" name="Picture 7" descr="A picture containing logo&#10;&#10;Description automatically generated">
              <a:extLst>
                <a:ext uri="{FF2B5EF4-FFF2-40B4-BE49-F238E27FC236}">
                  <a16:creationId xmlns:a16="http://schemas.microsoft.com/office/drawing/2014/main" id="{FD545AA1-2417-40F5-86C6-876F7B29A65E}"/>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674738" y="2092949"/>
              <a:ext cx="186312" cy="332752"/>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F87F3C8C-916B-4474-BCD2-87B4E429FEDD}"/>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4652388" y="2930268"/>
              <a:ext cx="186312" cy="332752"/>
            </a:xfrm>
            <a:prstGeom prst="rect">
              <a:avLst/>
            </a:prstGeom>
          </p:spPr>
        </p:pic>
        <p:sp>
          <p:nvSpPr>
            <p:cNvPr id="10" name="Oval 9">
              <a:extLst>
                <a:ext uri="{FF2B5EF4-FFF2-40B4-BE49-F238E27FC236}">
                  <a16:creationId xmlns:a16="http://schemas.microsoft.com/office/drawing/2014/main" id="{23B67CD4-32ED-4618-A19C-90C31B6FE91A}"/>
                </a:ext>
              </a:extLst>
            </p:cNvPr>
            <p:cNvSpPr/>
            <p:nvPr/>
          </p:nvSpPr>
          <p:spPr>
            <a:xfrm>
              <a:off x="3376049" y="1790678"/>
              <a:ext cx="2738989" cy="2613448"/>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E39582F-CF7B-44D1-BB17-B259D3504358}"/>
                </a:ext>
              </a:extLst>
            </p:cNvPr>
            <p:cNvSpPr/>
            <p:nvPr/>
          </p:nvSpPr>
          <p:spPr>
            <a:xfrm>
              <a:off x="4398399" y="952601"/>
              <a:ext cx="2738989" cy="2613448"/>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547B63A-7EB5-4C41-A781-4D24F3FF706F}"/>
              </a:ext>
            </a:extLst>
          </p:cNvPr>
          <p:cNvSpPr/>
          <p:nvPr/>
        </p:nvSpPr>
        <p:spPr>
          <a:xfrm>
            <a:off x="7051474" y="1390650"/>
            <a:ext cx="505995" cy="3253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481515-1FAE-432A-B11C-CF3006755CD4}"/>
              </a:ext>
            </a:extLst>
          </p:cNvPr>
          <p:cNvSpPr/>
          <p:nvPr/>
        </p:nvSpPr>
        <p:spPr>
          <a:xfrm>
            <a:off x="3334684" y="1498578"/>
            <a:ext cx="554319" cy="311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F872987-FAF1-4C54-A4E8-D6A622FA6F3F}"/>
              </a:ext>
            </a:extLst>
          </p:cNvPr>
          <p:cNvSpPr>
            <a:spLocks noGrp="1"/>
          </p:cNvSpPr>
          <p:nvPr>
            <p:ph type="body" idx="1"/>
          </p:nvPr>
        </p:nvSpPr>
        <p:spPr>
          <a:xfrm>
            <a:off x="718300" y="1733550"/>
            <a:ext cx="3053600" cy="2980500"/>
          </a:xfrm>
        </p:spPr>
        <p:txBody>
          <a:bodyPr/>
          <a:lstStyle/>
          <a:p>
            <a:r>
              <a:rPr lang="en-US" dirty="0"/>
              <a:t>Yellow point (a) and red point (b) are reporting their MRO data to different base station PCIs.</a:t>
            </a:r>
          </a:p>
          <a:p>
            <a:endParaRPr lang="en-US" dirty="0"/>
          </a:p>
        </p:txBody>
      </p:sp>
      <p:sp>
        <p:nvSpPr>
          <p:cNvPr id="17" name="Oval 16">
            <a:extLst>
              <a:ext uri="{FF2B5EF4-FFF2-40B4-BE49-F238E27FC236}">
                <a16:creationId xmlns:a16="http://schemas.microsoft.com/office/drawing/2014/main" id="{08692986-B51D-4701-8AA2-D51D068F73D4}"/>
              </a:ext>
            </a:extLst>
          </p:cNvPr>
          <p:cNvSpPr/>
          <p:nvPr/>
        </p:nvSpPr>
        <p:spPr>
          <a:xfrm>
            <a:off x="5978977" y="3574594"/>
            <a:ext cx="9144" cy="914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7675535-C683-4B41-8C07-BB81DF7B95A6}"/>
              </a:ext>
            </a:extLst>
          </p:cNvPr>
          <p:cNvSpPr/>
          <p:nvPr/>
        </p:nvSpPr>
        <p:spPr>
          <a:xfrm>
            <a:off x="6074227" y="3503839"/>
            <a:ext cx="9144" cy="914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F78D83F-A965-48A9-9671-0C0622CFC327}"/>
              </a:ext>
            </a:extLst>
          </p:cNvPr>
          <p:cNvCxnSpPr>
            <a:cxnSpLocks/>
          </p:cNvCxnSpPr>
          <p:nvPr/>
        </p:nvCxnSpPr>
        <p:spPr>
          <a:xfrm>
            <a:off x="4748893" y="2993571"/>
            <a:ext cx="1215118" cy="572478"/>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9565A2-0323-45DE-B122-753B2BF3A8EE}"/>
              </a:ext>
            </a:extLst>
          </p:cNvPr>
          <p:cNvCxnSpPr>
            <a:cxnSpLocks/>
            <a:endCxn id="18" idx="1"/>
          </p:cNvCxnSpPr>
          <p:nvPr/>
        </p:nvCxnSpPr>
        <p:spPr>
          <a:xfrm>
            <a:off x="5769429" y="2158093"/>
            <a:ext cx="306137" cy="1347085"/>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70E5F3B-A087-4381-89E2-E2A4FBBC843C}"/>
              </a:ext>
            </a:extLst>
          </p:cNvPr>
          <p:cNvSpPr/>
          <p:nvPr/>
        </p:nvSpPr>
        <p:spPr>
          <a:xfrm>
            <a:off x="3892550" y="650330"/>
            <a:ext cx="3158924" cy="790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979A8-CABB-4C30-B4AD-DD7E6BF3E1F3}"/>
              </a:ext>
            </a:extLst>
          </p:cNvPr>
          <p:cNvSpPr>
            <a:spLocks noGrp="1"/>
          </p:cNvSpPr>
          <p:nvPr>
            <p:ph type="title"/>
          </p:nvPr>
        </p:nvSpPr>
        <p:spPr>
          <a:xfrm>
            <a:off x="718300" y="457383"/>
            <a:ext cx="6761100" cy="857400"/>
          </a:xfrm>
        </p:spPr>
        <p:txBody>
          <a:bodyPr/>
          <a:lstStyle/>
          <a:p>
            <a:r>
              <a:rPr lang="en-US" dirty="0"/>
              <a:t>Vecsim Example: Invalid Pairs</a:t>
            </a:r>
          </a:p>
        </p:txBody>
      </p:sp>
    </p:spTree>
    <p:extLst>
      <p:ext uri="{BB962C8B-B14F-4D97-AF65-F5344CB8AC3E}">
        <p14:creationId xmlns:p14="http://schemas.microsoft.com/office/powerpoint/2010/main" val="12159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EDDFED4-D9C4-48CE-A95E-55768AA6AEEF}"/>
              </a:ext>
            </a:extLst>
          </p:cNvPr>
          <p:cNvPicPr>
            <a:picLocks noChangeAspect="1"/>
          </p:cNvPicPr>
          <p:nvPr/>
        </p:nvPicPr>
        <p:blipFill>
          <a:blip r:embed="rId3"/>
          <a:stretch>
            <a:fillRect/>
          </a:stretch>
        </p:blipFill>
        <p:spPr>
          <a:xfrm>
            <a:off x="1909846" y="1162545"/>
            <a:ext cx="6927300" cy="3907430"/>
          </a:xfrm>
          <a:prstGeom prst="rect">
            <a:avLst/>
          </a:prstGeom>
        </p:spPr>
      </p:pic>
      <p:sp>
        <p:nvSpPr>
          <p:cNvPr id="4" name="Slide Number Placeholder 3">
            <a:extLst>
              <a:ext uri="{FF2B5EF4-FFF2-40B4-BE49-F238E27FC236}">
                <a16:creationId xmlns:a16="http://schemas.microsoft.com/office/drawing/2014/main" id="{9F6F2700-558A-4377-B18B-492BAADA88A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32</a:t>
            </a:fld>
            <a:endParaRPr lang="en"/>
          </a:p>
        </p:txBody>
      </p:sp>
      <p:grpSp>
        <p:nvGrpSpPr>
          <p:cNvPr id="12" name="Group 11">
            <a:extLst>
              <a:ext uri="{FF2B5EF4-FFF2-40B4-BE49-F238E27FC236}">
                <a16:creationId xmlns:a16="http://schemas.microsoft.com/office/drawing/2014/main" id="{90BB2F10-76A5-464D-AE00-E65500A15706}"/>
              </a:ext>
            </a:extLst>
          </p:cNvPr>
          <p:cNvGrpSpPr/>
          <p:nvPr/>
        </p:nvGrpSpPr>
        <p:grpSpPr>
          <a:xfrm>
            <a:off x="3376049" y="952601"/>
            <a:ext cx="3761339" cy="3451525"/>
            <a:chOff x="3376049" y="952601"/>
            <a:chExt cx="3761339" cy="3451525"/>
          </a:xfrm>
        </p:grpSpPr>
        <p:pic>
          <p:nvPicPr>
            <p:cNvPr id="8" name="Picture 7" descr="A picture containing logo&#10;&#10;Description automatically generated">
              <a:extLst>
                <a:ext uri="{FF2B5EF4-FFF2-40B4-BE49-F238E27FC236}">
                  <a16:creationId xmlns:a16="http://schemas.microsoft.com/office/drawing/2014/main" id="{FD545AA1-2417-40F5-86C6-876F7B29A65E}"/>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674738" y="2092949"/>
              <a:ext cx="186312" cy="332752"/>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F87F3C8C-916B-4474-BCD2-87B4E429FEDD}"/>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4652388" y="2930268"/>
              <a:ext cx="186312" cy="332752"/>
            </a:xfrm>
            <a:prstGeom prst="rect">
              <a:avLst/>
            </a:prstGeom>
          </p:spPr>
        </p:pic>
        <p:sp>
          <p:nvSpPr>
            <p:cNvPr id="10" name="Oval 9">
              <a:extLst>
                <a:ext uri="{FF2B5EF4-FFF2-40B4-BE49-F238E27FC236}">
                  <a16:creationId xmlns:a16="http://schemas.microsoft.com/office/drawing/2014/main" id="{23B67CD4-32ED-4618-A19C-90C31B6FE91A}"/>
                </a:ext>
              </a:extLst>
            </p:cNvPr>
            <p:cNvSpPr/>
            <p:nvPr/>
          </p:nvSpPr>
          <p:spPr>
            <a:xfrm>
              <a:off x="3376049" y="1790678"/>
              <a:ext cx="2738989" cy="2613448"/>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E39582F-CF7B-44D1-BB17-B259D3504358}"/>
                </a:ext>
              </a:extLst>
            </p:cNvPr>
            <p:cNvSpPr/>
            <p:nvPr/>
          </p:nvSpPr>
          <p:spPr>
            <a:xfrm>
              <a:off x="4398399" y="952601"/>
              <a:ext cx="2738989" cy="2613448"/>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547B63A-7EB5-4C41-A781-4D24F3FF706F}"/>
              </a:ext>
            </a:extLst>
          </p:cNvPr>
          <p:cNvSpPr/>
          <p:nvPr/>
        </p:nvSpPr>
        <p:spPr>
          <a:xfrm>
            <a:off x="7051474" y="1390650"/>
            <a:ext cx="505995" cy="3253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481515-1FAE-432A-B11C-CF3006755CD4}"/>
              </a:ext>
            </a:extLst>
          </p:cNvPr>
          <p:cNvSpPr/>
          <p:nvPr/>
        </p:nvSpPr>
        <p:spPr>
          <a:xfrm>
            <a:off x="3334684" y="1498578"/>
            <a:ext cx="554319" cy="311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F872987-FAF1-4C54-A4E8-D6A622FA6F3F}"/>
              </a:ext>
            </a:extLst>
          </p:cNvPr>
          <p:cNvSpPr>
            <a:spLocks noGrp="1"/>
          </p:cNvSpPr>
          <p:nvPr>
            <p:ph type="body" idx="1"/>
          </p:nvPr>
        </p:nvSpPr>
        <p:spPr>
          <a:xfrm>
            <a:off x="718300" y="1733550"/>
            <a:ext cx="3053600" cy="2980500"/>
          </a:xfrm>
        </p:spPr>
        <p:txBody>
          <a:bodyPr/>
          <a:lstStyle/>
          <a:p>
            <a:r>
              <a:rPr lang="en-US" dirty="0"/>
              <a:t>Points near the middle of the paths cannot be compared with VECSIM.</a:t>
            </a:r>
          </a:p>
          <a:p>
            <a:endParaRPr lang="en-US" dirty="0"/>
          </a:p>
        </p:txBody>
      </p:sp>
      <p:sp>
        <p:nvSpPr>
          <p:cNvPr id="17" name="Oval 16">
            <a:extLst>
              <a:ext uri="{FF2B5EF4-FFF2-40B4-BE49-F238E27FC236}">
                <a16:creationId xmlns:a16="http://schemas.microsoft.com/office/drawing/2014/main" id="{08692986-B51D-4701-8AA2-D51D068F73D4}"/>
              </a:ext>
            </a:extLst>
          </p:cNvPr>
          <p:cNvSpPr/>
          <p:nvPr/>
        </p:nvSpPr>
        <p:spPr>
          <a:xfrm>
            <a:off x="5978977" y="3574594"/>
            <a:ext cx="9144" cy="914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7675535-C683-4B41-8C07-BB81DF7B95A6}"/>
              </a:ext>
            </a:extLst>
          </p:cNvPr>
          <p:cNvSpPr/>
          <p:nvPr/>
        </p:nvSpPr>
        <p:spPr>
          <a:xfrm>
            <a:off x="6074227" y="3503839"/>
            <a:ext cx="9144" cy="914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F78D83F-A965-48A9-9671-0C0622CFC327}"/>
              </a:ext>
            </a:extLst>
          </p:cNvPr>
          <p:cNvCxnSpPr>
            <a:cxnSpLocks/>
          </p:cNvCxnSpPr>
          <p:nvPr/>
        </p:nvCxnSpPr>
        <p:spPr>
          <a:xfrm>
            <a:off x="4747532" y="2993571"/>
            <a:ext cx="1216479" cy="572478"/>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9565A2-0323-45DE-B122-753B2BF3A8EE}"/>
              </a:ext>
            </a:extLst>
          </p:cNvPr>
          <p:cNvCxnSpPr>
            <a:cxnSpLocks/>
            <a:endCxn id="18" idx="1"/>
          </p:cNvCxnSpPr>
          <p:nvPr/>
        </p:nvCxnSpPr>
        <p:spPr>
          <a:xfrm>
            <a:off x="5772150" y="2156732"/>
            <a:ext cx="303416" cy="134844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 name="&quot;Not Allowed&quot; Symbol 4">
            <a:extLst>
              <a:ext uri="{FF2B5EF4-FFF2-40B4-BE49-F238E27FC236}">
                <a16:creationId xmlns:a16="http://schemas.microsoft.com/office/drawing/2014/main" id="{D1E7EDF3-73EA-4FAD-BAC4-136F8C6C6D22}"/>
              </a:ext>
            </a:extLst>
          </p:cNvPr>
          <p:cNvSpPr/>
          <p:nvPr/>
        </p:nvSpPr>
        <p:spPr>
          <a:xfrm>
            <a:off x="5828393" y="3353272"/>
            <a:ext cx="404586" cy="386907"/>
          </a:xfrm>
          <a:prstGeom prst="noSmoking">
            <a:avLst/>
          </a:prstGeom>
          <a:solidFill>
            <a:srgbClr val="FF0000"/>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070E5F3B-A087-4381-89E2-E2A4FBBC843C}"/>
              </a:ext>
            </a:extLst>
          </p:cNvPr>
          <p:cNvSpPr/>
          <p:nvPr/>
        </p:nvSpPr>
        <p:spPr>
          <a:xfrm>
            <a:off x="3892550" y="650330"/>
            <a:ext cx="3158924" cy="790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979A8-CABB-4C30-B4AD-DD7E6BF3E1F3}"/>
              </a:ext>
            </a:extLst>
          </p:cNvPr>
          <p:cNvSpPr>
            <a:spLocks noGrp="1"/>
          </p:cNvSpPr>
          <p:nvPr>
            <p:ph type="title"/>
          </p:nvPr>
        </p:nvSpPr>
        <p:spPr>
          <a:xfrm>
            <a:off x="718300" y="443178"/>
            <a:ext cx="6761100" cy="857400"/>
          </a:xfrm>
        </p:spPr>
        <p:txBody>
          <a:bodyPr/>
          <a:lstStyle/>
          <a:p>
            <a:r>
              <a:rPr lang="en-US" dirty="0"/>
              <a:t>Vecsim Example: Invalid Pairs</a:t>
            </a:r>
          </a:p>
        </p:txBody>
      </p:sp>
    </p:spTree>
    <p:extLst>
      <p:ext uri="{BB962C8B-B14F-4D97-AF65-F5344CB8AC3E}">
        <p14:creationId xmlns:p14="http://schemas.microsoft.com/office/powerpoint/2010/main" val="389218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pic>
        <p:nvPicPr>
          <p:cNvPr id="18" name="Picture 17" descr="Chart&#10;&#10;Description automatically generated with medium confidence">
            <a:extLst>
              <a:ext uri="{FF2B5EF4-FFF2-40B4-BE49-F238E27FC236}">
                <a16:creationId xmlns:a16="http://schemas.microsoft.com/office/drawing/2014/main" id="{6D4341CD-B8C1-480D-9028-42D0AA36E376}"/>
              </a:ext>
            </a:extLst>
          </p:cNvPr>
          <p:cNvPicPr/>
          <p:nvPr/>
        </p:nvPicPr>
        <p:blipFill rotWithShape="1">
          <a:blip r:embed="rId3" cstate="print">
            <a:extLst>
              <a:ext uri="{28A0092B-C50C-407E-A947-70E740481C1C}">
                <a14:useLocalDpi xmlns:a14="http://schemas.microsoft.com/office/drawing/2010/main" val="0"/>
              </a:ext>
            </a:extLst>
          </a:blip>
          <a:srcRect l="460" t="13667" r="1932" b="-2099"/>
          <a:stretch/>
        </p:blipFill>
        <p:spPr bwMode="auto">
          <a:xfrm>
            <a:off x="547688" y="1570323"/>
            <a:ext cx="5357075" cy="2233691"/>
          </a:xfrm>
          <a:prstGeom prst="rect">
            <a:avLst/>
          </a:prstGeom>
          <a:noFill/>
          <a:ln>
            <a:noFill/>
          </a:ln>
          <a:extLst>
            <a:ext uri="{53640926-AAD7-44D8-BBD7-CCE9431645EC}">
              <a14:shadowObscured xmlns:a14="http://schemas.microsoft.com/office/drawing/2010/main"/>
            </a:ext>
          </a:extLst>
        </p:spPr>
      </p:pic>
      <p:sp>
        <p:nvSpPr>
          <p:cNvPr id="3877" name="Google Shape;3877;p19"/>
          <p:cNvSpPr txBox="1">
            <a:spLocks noGrp="1"/>
          </p:cNvSpPr>
          <p:nvPr>
            <p:ph type="ctrTitle"/>
          </p:nvPr>
        </p:nvSpPr>
        <p:spPr>
          <a:xfrm>
            <a:off x="733698" y="79714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b="1" dirty="0">
                <a:solidFill>
                  <a:schemeClr val="bg2"/>
                </a:solidFill>
              </a:rPr>
              <a:t>PATHSIM</a:t>
            </a:r>
            <a:endParaRPr sz="7200" b="1" dirty="0">
              <a:solidFill>
                <a:schemeClr val="bg2"/>
              </a:solidFill>
            </a:endParaRPr>
          </a:p>
        </p:txBody>
      </p:sp>
      <p:sp>
        <p:nvSpPr>
          <p:cNvPr id="3878" name="Google Shape;3878;p19"/>
          <p:cNvSpPr txBox="1">
            <a:spLocks noGrp="1"/>
          </p:cNvSpPr>
          <p:nvPr>
            <p:ph type="subTitle" idx="1"/>
          </p:nvPr>
        </p:nvSpPr>
        <p:spPr>
          <a:xfrm>
            <a:off x="733698" y="3661957"/>
            <a:ext cx="5268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dirty="0">
                <a:solidFill>
                  <a:srgbClr val="80BFB7"/>
                </a:solidFill>
              </a:rPr>
              <a:t>CONTACT TRACING WITH REALISTIC PATH SIMULATION USING CELLPHONE LOG DATA</a:t>
            </a:r>
          </a:p>
        </p:txBody>
      </p:sp>
      <p:sp>
        <p:nvSpPr>
          <p:cNvPr id="3892" name="Google Shape;3892;p19"/>
          <p:cNvSpPr txBox="1">
            <a:spLocks noGrp="1"/>
          </p:cNvSpPr>
          <p:nvPr>
            <p:ph type="sldNum" idx="4294967295"/>
          </p:nvPr>
        </p:nvSpPr>
        <p:spPr>
          <a:xfrm>
            <a:off x="0" y="4719638"/>
            <a:ext cx="547688" cy="393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2550655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5"/>
        <p:cNvGrpSpPr/>
        <p:nvPr/>
      </p:nvGrpSpPr>
      <p:grpSpPr>
        <a:xfrm>
          <a:off x="0" y="0"/>
          <a:ext cx="0" cy="0"/>
          <a:chOff x="0" y="0"/>
          <a:chExt cx="0" cy="0"/>
        </a:xfrm>
      </p:grpSpPr>
      <p:sp>
        <p:nvSpPr>
          <p:cNvPr id="3976" name="Google Shape;3976;p29"/>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PATHSIM METHOLOGY</a:t>
            </a:r>
            <a:endParaRPr dirty="0"/>
          </a:p>
        </p:txBody>
      </p:sp>
      <p:sp>
        <p:nvSpPr>
          <p:cNvPr id="3977" name="Google Shape;3977;p29"/>
          <p:cNvSpPr/>
          <p:nvPr/>
        </p:nvSpPr>
        <p:spPr>
          <a:xfrm>
            <a:off x="863800" y="2266950"/>
            <a:ext cx="1562700" cy="1538700"/>
          </a:xfrm>
          <a:prstGeom prst="rect">
            <a:avLst/>
          </a:prstGeom>
          <a:noFill/>
          <a:ln w="76200" cap="flat" cmpd="sng">
            <a:solidFill>
              <a:srgbClr val="D3EBD5"/>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Simulate Path Generation for Realistic Path Taking</a:t>
            </a:r>
            <a:endParaRPr sz="1800" dirty="0">
              <a:solidFill>
                <a:srgbClr val="003B55"/>
              </a:solidFill>
              <a:latin typeface="Titillium Web Light"/>
              <a:ea typeface="Titillium Web Light"/>
              <a:cs typeface="Titillium Web Light"/>
              <a:sym typeface="Titillium Web Light"/>
            </a:endParaRPr>
          </a:p>
        </p:txBody>
      </p:sp>
      <p:sp>
        <p:nvSpPr>
          <p:cNvPr id="3978" name="Google Shape;3978;p29"/>
          <p:cNvSpPr/>
          <p:nvPr/>
        </p:nvSpPr>
        <p:spPr>
          <a:xfrm>
            <a:off x="5350300" y="2266952"/>
            <a:ext cx="1562700" cy="1538700"/>
          </a:xfrm>
          <a:prstGeom prst="rect">
            <a:avLst/>
          </a:prstGeom>
          <a:noFill/>
          <a:ln w="76200" cap="flat" cmpd="sng">
            <a:solidFill>
              <a:srgbClr val="0B87A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Determine if Users have been in Contact</a:t>
            </a:r>
            <a:endParaRPr sz="1800" dirty="0">
              <a:solidFill>
                <a:srgbClr val="003B55"/>
              </a:solidFill>
              <a:latin typeface="Titillium Web Light"/>
              <a:ea typeface="Titillium Web Light"/>
              <a:cs typeface="Titillium Web Light"/>
              <a:sym typeface="Titillium Web Light"/>
            </a:endParaRPr>
          </a:p>
        </p:txBody>
      </p:sp>
      <p:sp>
        <p:nvSpPr>
          <p:cNvPr id="3979" name="Google Shape;3979;p29"/>
          <p:cNvSpPr/>
          <p:nvPr/>
        </p:nvSpPr>
        <p:spPr>
          <a:xfrm>
            <a:off x="3107050" y="2266953"/>
            <a:ext cx="1562700" cy="1538700"/>
          </a:xfrm>
          <a:prstGeom prst="rect">
            <a:avLst/>
          </a:prstGeom>
          <a:noFill/>
          <a:ln w="76200" cap="flat" cmpd="sng">
            <a:solidFill>
              <a:srgbClr val="80BFB7"/>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003B55"/>
                </a:solidFill>
                <a:latin typeface="Titillium Web Light"/>
                <a:ea typeface="Titillium Web Light"/>
                <a:cs typeface="Titillium Web Light"/>
                <a:sym typeface="Titillium Web Light"/>
              </a:rPr>
              <a:t>Compare Pairs with Multiple Point Analysis</a:t>
            </a:r>
            <a:endParaRPr sz="1800" dirty="0">
              <a:solidFill>
                <a:srgbClr val="003B55"/>
              </a:solidFill>
              <a:latin typeface="Titillium Web Light"/>
              <a:ea typeface="Titillium Web Light"/>
              <a:cs typeface="Titillium Web Light"/>
              <a:sym typeface="Titillium Web Light"/>
            </a:endParaRPr>
          </a:p>
        </p:txBody>
      </p:sp>
      <p:cxnSp>
        <p:nvCxnSpPr>
          <p:cNvPr id="3980" name="Google Shape;3980;p29"/>
          <p:cNvCxnSpPr>
            <a:stCxn id="3977" idx="3"/>
            <a:endCxn id="3979" idx="1"/>
          </p:cNvCxnSpPr>
          <p:nvPr/>
        </p:nvCxnSpPr>
        <p:spPr>
          <a:xfrm>
            <a:off x="2426500" y="3036300"/>
            <a:ext cx="680700" cy="0"/>
          </a:xfrm>
          <a:prstGeom prst="straightConnector1">
            <a:avLst/>
          </a:prstGeom>
          <a:noFill/>
          <a:ln w="38100" cap="flat" cmpd="sng">
            <a:solidFill>
              <a:srgbClr val="D3EBD5"/>
            </a:solidFill>
            <a:prstDash val="solid"/>
            <a:round/>
            <a:headEnd type="diamond" w="sm" len="sm"/>
            <a:tailEnd type="diamond" w="sm" len="sm"/>
          </a:ln>
        </p:spPr>
      </p:cxnSp>
      <p:cxnSp>
        <p:nvCxnSpPr>
          <p:cNvPr id="3981" name="Google Shape;3981;p29"/>
          <p:cNvCxnSpPr>
            <a:stCxn id="3979" idx="3"/>
            <a:endCxn id="3978" idx="1"/>
          </p:cNvCxnSpPr>
          <p:nvPr/>
        </p:nvCxnSpPr>
        <p:spPr>
          <a:xfrm>
            <a:off x="4669750" y="3036303"/>
            <a:ext cx="680700" cy="0"/>
          </a:xfrm>
          <a:prstGeom prst="straightConnector1">
            <a:avLst/>
          </a:prstGeom>
          <a:noFill/>
          <a:ln w="38100" cap="flat" cmpd="sng">
            <a:solidFill>
              <a:srgbClr val="80BFB7"/>
            </a:solidFill>
            <a:prstDash val="solid"/>
            <a:round/>
            <a:headEnd type="diamond" w="sm" len="sm"/>
            <a:tailEnd type="diamond" w="sm" len="sm"/>
          </a:ln>
        </p:spPr>
      </p:cxnSp>
      <p:sp>
        <p:nvSpPr>
          <p:cNvPr id="3982" name="Google Shape;3982;p2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845513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300" y="50315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PATHSIM</a:t>
            </a:r>
            <a:endParaRPr dirty="0"/>
          </a:p>
        </p:txBody>
      </p:sp>
      <p:sp>
        <p:nvSpPr>
          <p:cNvPr id="4068" name="Google Shape;4068;p36"/>
          <p:cNvSpPr txBox="1">
            <a:spLocks noGrp="1"/>
          </p:cNvSpPr>
          <p:nvPr>
            <p:ph type="body" idx="1"/>
          </p:nvPr>
        </p:nvSpPr>
        <p:spPr>
          <a:xfrm>
            <a:off x="718300" y="1497330"/>
            <a:ext cx="6761100" cy="29805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US" sz="2000" dirty="0"/>
              <a:t>Contact Tracing Method based on the same theoretical foundation as Vecsim</a:t>
            </a:r>
          </a:p>
          <a:p>
            <a:pPr lvl="1">
              <a:lnSpc>
                <a:spcPct val="115000"/>
              </a:lnSpc>
              <a:spcBef>
                <a:spcPts val="600"/>
              </a:spcBef>
              <a:buFont typeface="Wingdings" panose="05000000000000000000" pitchFamily="2" charset="2"/>
              <a:buChar char="Ø"/>
            </a:pPr>
            <a:r>
              <a:rPr lang="en-US" sz="2000" dirty="0"/>
              <a:t>Determines user proximity based on user paths rather than using discrete locations</a:t>
            </a:r>
          </a:p>
          <a:p>
            <a:pPr>
              <a:lnSpc>
                <a:spcPct val="115000"/>
              </a:lnSpc>
            </a:pPr>
            <a:r>
              <a:rPr lang="en-US" sz="2000" dirty="0"/>
              <a:t>Aims to overcome the drawbacks of the Vecsim</a:t>
            </a:r>
          </a:p>
          <a:p>
            <a:r>
              <a:rPr lang="en-US" sz="2000" dirty="0"/>
              <a:t>Improves the performance over Vecsim</a:t>
            </a:r>
          </a:p>
          <a:p>
            <a:r>
              <a:rPr lang="en-US" sz="2000" dirty="0"/>
              <a:t>Pathsim can compare the paths due to timestamps and being able to trace the paths that the users take from the MRO log data</a:t>
            </a:r>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4072655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EDDFED4-D9C4-48CE-A95E-55768AA6AEEF}"/>
              </a:ext>
            </a:extLst>
          </p:cNvPr>
          <p:cNvPicPr>
            <a:picLocks noChangeAspect="1"/>
          </p:cNvPicPr>
          <p:nvPr/>
        </p:nvPicPr>
        <p:blipFill>
          <a:blip r:embed="rId3"/>
          <a:stretch>
            <a:fillRect/>
          </a:stretch>
        </p:blipFill>
        <p:spPr>
          <a:xfrm>
            <a:off x="1909846" y="1162545"/>
            <a:ext cx="6927300" cy="3907430"/>
          </a:xfrm>
          <a:prstGeom prst="rect">
            <a:avLst/>
          </a:prstGeom>
        </p:spPr>
      </p:pic>
      <p:sp>
        <p:nvSpPr>
          <p:cNvPr id="4" name="Slide Number Placeholder 3">
            <a:extLst>
              <a:ext uri="{FF2B5EF4-FFF2-40B4-BE49-F238E27FC236}">
                <a16:creationId xmlns:a16="http://schemas.microsoft.com/office/drawing/2014/main" id="{9F6F2700-558A-4377-B18B-492BAADA88A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36</a:t>
            </a:fld>
            <a:endParaRPr lang="en"/>
          </a:p>
        </p:txBody>
      </p:sp>
      <p:grpSp>
        <p:nvGrpSpPr>
          <p:cNvPr id="12" name="Group 11">
            <a:extLst>
              <a:ext uri="{FF2B5EF4-FFF2-40B4-BE49-F238E27FC236}">
                <a16:creationId xmlns:a16="http://schemas.microsoft.com/office/drawing/2014/main" id="{90BB2F10-76A5-464D-AE00-E65500A15706}"/>
              </a:ext>
            </a:extLst>
          </p:cNvPr>
          <p:cNvGrpSpPr/>
          <p:nvPr/>
        </p:nvGrpSpPr>
        <p:grpSpPr>
          <a:xfrm>
            <a:off x="3376049" y="952601"/>
            <a:ext cx="3761339" cy="3451525"/>
            <a:chOff x="3376049" y="952601"/>
            <a:chExt cx="3761339" cy="3451525"/>
          </a:xfrm>
        </p:grpSpPr>
        <p:pic>
          <p:nvPicPr>
            <p:cNvPr id="8" name="Picture 7" descr="A picture containing logo&#10;&#10;Description automatically generated">
              <a:extLst>
                <a:ext uri="{FF2B5EF4-FFF2-40B4-BE49-F238E27FC236}">
                  <a16:creationId xmlns:a16="http://schemas.microsoft.com/office/drawing/2014/main" id="{FD545AA1-2417-40F5-86C6-876F7B29A65E}"/>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5674738" y="2092949"/>
              <a:ext cx="186312" cy="332752"/>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F87F3C8C-916B-4474-BCD2-87B4E429FEDD}"/>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4652388" y="2930268"/>
              <a:ext cx="186312" cy="332752"/>
            </a:xfrm>
            <a:prstGeom prst="rect">
              <a:avLst/>
            </a:prstGeom>
          </p:spPr>
        </p:pic>
        <p:sp>
          <p:nvSpPr>
            <p:cNvPr id="10" name="Oval 9">
              <a:extLst>
                <a:ext uri="{FF2B5EF4-FFF2-40B4-BE49-F238E27FC236}">
                  <a16:creationId xmlns:a16="http://schemas.microsoft.com/office/drawing/2014/main" id="{23B67CD4-32ED-4618-A19C-90C31B6FE91A}"/>
                </a:ext>
              </a:extLst>
            </p:cNvPr>
            <p:cNvSpPr/>
            <p:nvPr/>
          </p:nvSpPr>
          <p:spPr>
            <a:xfrm>
              <a:off x="3376049" y="1790678"/>
              <a:ext cx="2738989" cy="2613448"/>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E39582F-CF7B-44D1-BB17-B259D3504358}"/>
                </a:ext>
              </a:extLst>
            </p:cNvPr>
            <p:cNvSpPr/>
            <p:nvPr/>
          </p:nvSpPr>
          <p:spPr>
            <a:xfrm>
              <a:off x="4398399" y="952601"/>
              <a:ext cx="2738989" cy="2613448"/>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547B63A-7EB5-4C41-A781-4D24F3FF706F}"/>
              </a:ext>
            </a:extLst>
          </p:cNvPr>
          <p:cNvSpPr/>
          <p:nvPr/>
        </p:nvSpPr>
        <p:spPr>
          <a:xfrm>
            <a:off x="7051474" y="1390650"/>
            <a:ext cx="505995" cy="3253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481515-1FAE-432A-B11C-CF3006755CD4}"/>
              </a:ext>
            </a:extLst>
          </p:cNvPr>
          <p:cNvSpPr/>
          <p:nvPr/>
        </p:nvSpPr>
        <p:spPr>
          <a:xfrm>
            <a:off x="3334684" y="1498578"/>
            <a:ext cx="554319" cy="311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F872987-FAF1-4C54-A4E8-D6A622FA6F3F}"/>
              </a:ext>
            </a:extLst>
          </p:cNvPr>
          <p:cNvSpPr>
            <a:spLocks noGrp="1"/>
          </p:cNvSpPr>
          <p:nvPr>
            <p:ph type="body" idx="1"/>
          </p:nvPr>
        </p:nvSpPr>
        <p:spPr>
          <a:xfrm>
            <a:off x="753036" y="1390650"/>
            <a:ext cx="3053600" cy="2980500"/>
          </a:xfrm>
        </p:spPr>
        <p:txBody>
          <a:bodyPr/>
          <a:lstStyle/>
          <a:p>
            <a:r>
              <a:rPr lang="en-US" sz="2000" dirty="0"/>
              <a:t>Points near the middle of the paths cannot be compared with VECSIM.</a:t>
            </a:r>
          </a:p>
          <a:p>
            <a:r>
              <a:rPr lang="en-US" b="1" dirty="0"/>
              <a:t>However, if we consider the neighboring path points from the MRO data</a:t>
            </a:r>
            <a:endParaRPr lang="en-US" dirty="0"/>
          </a:p>
        </p:txBody>
      </p:sp>
      <p:sp>
        <p:nvSpPr>
          <p:cNvPr id="17" name="Oval 16">
            <a:extLst>
              <a:ext uri="{FF2B5EF4-FFF2-40B4-BE49-F238E27FC236}">
                <a16:creationId xmlns:a16="http://schemas.microsoft.com/office/drawing/2014/main" id="{08692986-B51D-4701-8AA2-D51D068F73D4}"/>
              </a:ext>
            </a:extLst>
          </p:cNvPr>
          <p:cNvSpPr/>
          <p:nvPr/>
        </p:nvSpPr>
        <p:spPr>
          <a:xfrm>
            <a:off x="5978977" y="3574594"/>
            <a:ext cx="9144" cy="9144"/>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7675535-C683-4B41-8C07-BB81DF7B95A6}"/>
              </a:ext>
            </a:extLst>
          </p:cNvPr>
          <p:cNvSpPr/>
          <p:nvPr/>
        </p:nvSpPr>
        <p:spPr>
          <a:xfrm>
            <a:off x="6074227" y="3503839"/>
            <a:ext cx="9144" cy="914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6F78D83F-A965-48A9-9671-0C0622CFC327}"/>
              </a:ext>
            </a:extLst>
          </p:cNvPr>
          <p:cNvCxnSpPr>
            <a:cxnSpLocks/>
          </p:cNvCxnSpPr>
          <p:nvPr/>
        </p:nvCxnSpPr>
        <p:spPr>
          <a:xfrm>
            <a:off x="4747532" y="2993571"/>
            <a:ext cx="1216479" cy="572478"/>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9565A2-0323-45DE-B122-753B2BF3A8EE}"/>
              </a:ext>
            </a:extLst>
          </p:cNvPr>
          <p:cNvCxnSpPr>
            <a:cxnSpLocks/>
            <a:endCxn id="18" idx="1"/>
          </p:cNvCxnSpPr>
          <p:nvPr/>
        </p:nvCxnSpPr>
        <p:spPr>
          <a:xfrm>
            <a:off x="5772150" y="2156732"/>
            <a:ext cx="303416" cy="134844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5" name="&quot;Not Allowed&quot; Symbol 4">
            <a:extLst>
              <a:ext uri="{FF2B5EF4-FFF2-40B4-BE49-F238E27FC236}">
                <a16:creationId xmlns:a16="http://schemas.microsoft.com/office/drawing/2014/main" id="{D1E7EDF3-73EA-4FAD-BAC4-136F8C6C6D22}"/>
              </a:ext>
            </a:extLst>
          </p:cNvPr>
          <p:cNvSpPr/>
          <p:nvPr/>
        </p:nvSpPr>
        <p:spPr>
          <a:xfrm>
            <a:off x="5828393" y="3353272"/>
            <a:ext cx="404586" cy="386907"/>
          </a:xfrm>
          <a:prstGeom prst="noSmoking">
            <a:avLst/>
          </a:prstGeom>
          <a:solidFill>
            <a:srgbClr val="FF0000"/>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070E5F3B-A087-4381-89E2-E2A4FBBC843C}"/>
              </a:ext>
            </a:extLst>
          </p:cNvPr>
          <p:cNvSpPr/>
          <p:nvPr/>
        </p:nvSpPr>
        <p:spPr>
          <a:xfrm>
            <a:off x="3892550" y="650330"/>
            <a:ext cx="3158924" cy="790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979A8-CABB-4C30-B4AD-DD7E6BF3E1F3}"/>
              </a:ext>
            </a:extLst>
          </p:cNvPr>
          <p:cNvSpPr>
            <a:spLocks noGrp="1"/>
          </p:cNvSpPr>
          <p:nvPr>
            <p:ph type="title"/>
          </p:nvPr>
        </p:nvSpPr>
        <p:spPr>
          <a:xfrm>
            <a:off x="718300" y="443178"/>
            <a:ext cx="6761100" cy="857400"/>
          </a:xfrm>
        </p:spPr>
        <p:txBody>
          <a:bodyPr/>
          <a:lstStyle/>
          <a:p>
            <a:r>
              <a:rPr lang="en-US" dirty="0"/>
              <a:t>Vecsim Example: Invalid Pairs</a:t>
            </a:r>
          </a:p>
        </p:txBody>
      </p:sp>
    </p:spTree>
    <p:extLst>
      <p:ext uri="{BB962C8B-B14F-4D97-AF65-F5344CB8AC3E}">
        <p14:creationId xmlns:p14="http://schemas.microsoft.com/office/powerpoint/2010/main" val="350517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79A8-CABB-4C30-B4AD-DD7E6BF3E1F3}"/>
              </a:ext>
            </a:extLst>
          </p:cNvPr>
          <p:cNvSpPr>
            <a:spLocks noGrp="1"/>
          </p:cNvSpPr>
          <p:nvPr>
            <p:ph type="title"/>
          </p:nvPr>
        </p:nvSpPr>
        <p:spPr/>
        <p:txBody>
          <a:bodyPr/>
          <a:lstStyle/>
          <a:p>
            <a:r>
              <a:rPr lang="en-US" dirty="0"/>
              <a:t>Pathsim Example</a:t>
            </a:r>
          </a:p>
        </p:txBody>
      </p:sp>
      <p:sp>
        <p:nvSpPr>
          <p:cNvPr id="4" name="Slide Number Placeholder 3">
            <a:extLst>
              <a:ext uri="{FF2B5EF4-FFF2-40B4-BE49-F238E27FC236}">
                <a16:creationId xmlns:a16="http://schemas.microsoft.com/office/drawing/2014/main" id="{9F6F2700-558A-4377-B18B-492BAADA88A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37</a:t>
            </a:fld>
            <a:endParaRPr lang="en"/>
          </a:p>
        </p:txBody>
      </p:sp>
      <p:grpSp>
        <p:nvGrpSpPr>
          <p:cNvPr id="12" name="Group 11">
            <a:extLst>
              <a:ext uri="{FF2B5EF4-FFF2-40B4-BE49-F238E27FC236}">
                <a16:creationId xmlns:a16="http://schemas.microsoft.com/office/drawing/2014/main" id="{90BB2F10-76A5-464D-AE00-E65500A15706}"/>
              </a:ext>
            </a:extLst>
          </p:cNvPr>
          <p:cNvGrpSpPr/>
          <p:nvPr/>
        </p:nvGrpSpPr>
        <p:grpSpPr>
          <a:xfrm>
            <a:off x="1912620" y="952601"/>
            <a:ext cx="6868650" cy="4085059"/>
            <a:chOff x="1912620" y="952601"/>
            <a:chExt cx="6868650" cy="4085059"/>
          </a:xfrm>
        </p:grpSpPr>
        <p:pic>
          <p:nvPicPr>
            <p:cNvPr id="6" name="Picture 5">
              <a:extLst>
                <a:ext uri="{FF2B5EF4-FFF2-40B4-BE49-F238E27FC236}">
                  <a16:creationId xmlns:a16="http://schemas.microsoft.com/office/drawing/2014/main" id="{DE5D9FD8-99A7-454A-9518-4F55852F422E}"/>
                </a:ext>
              </a:extLst>
            </p:cNvPr>
            <p:cNvPicPr>
              <a:picLocks noChangeAspect="1"/>
            </p:cNvPicPr>
            <p:nvPr/>
          </p:nvPicPr>
          <p:blipFill>
            <a:blip r:embed="rId2"/>
            <a:stretch>
              <a:fillRect/>
            </a:stretch>
          </p:blipFill>
          <p:spPr>
            <a:xfrm>
              <a:off x="1912620" y="1163312"/>
              <a:ext cx="6868650" cy="3874348"/>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FD545AA1-2417-40F5-86C6-876F7B29A65E}"/>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5674738" y="2092949"/>
              <a:ext cx="186312" cy="332752"/>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F87F3C8C-916B-4474-BCD2-87B4E429FEDD}"/>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4652388" y="2930268"/>
              <a:ext cx="186312" cy="332752"/>
            </a:xfrm>
            <a:prstGeom prst="rect">
              <a:avLst/>
            </a:prstGeom>
          </p:spPr>
        </p:pic>
        <p:sp>
          <p:nvSpPr>
            <p:cNvPr id="10" name="Oval 9">
              <a:extLst>
                <a:ext uri="{FF2B5EF4-FFF2-40B4-BE49-F238E27FC236}">
                  <a16:creationId xmlns:a16="http://schemas.microsoft.com/office/drawing/2014/main" id="{23B67CD4-32ED-4618-A19C-90C31B6FE91A}"/>
                </a:ext>
              </a:extLst>
            </p:cNvPr>
            <p:cNvSpPr/>
            <p:nvPr/>
          </p:nvSpPr>
          <p:spPr>
            <a:xfrm>
              <a:off x="3376049" y="1790678"/>
              <a:ext cx="2738989" cy="2613448"/>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E39582F-CF7B-44D1-BB17-B259D3504358}"/>
                </a:ext>
              </a:extLst>
            </p:cNvPr>
            <p:cNvSpPr/>
            <p:nvPr/>
          </p:nvSpPr>
          <p:spPr>
            <a:xfrm>
              <a:off x="4398399" y="952601"/>
              <a:ext cx="2738989" cy="2613448"/>
            </a:xfrm>
            <a:prstGeom prst="ellipse">
              <a:avLst/>
            </a:prstGeom>
            <a:no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070E5F3B-A087-4381-89E2-E2A4FBBC843C}"/>
              </a:ext>
            </a:extLst>
          </p:cNvPr>
          <p:cNvSpPr/>
          <p:nvPr/>
        </p:nvSpPr>
        <p:spPr>
          <a:xfrm>
            <a:off x="3892550" y="650330"/>
            <a:ext cx="3158924" cy="790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47B63A-7EB5-4C41-A781-4D24F3FF706F}"/>
              </a:ext>
            </a:extLst>
          </p:cNvPr>
          <p:cNvSpPr/>
          <p:nvPr/>
        </p:nvSpPr>
        <p:spPr>
          <a:xfrm>
            <a:off x="7051474" y="1390650"/>
            <a:ext cx="505995" cy="3253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481515-1FAE-432A-B11C-CF3006755CD4}"/>
              </a:ext>
            </a:extLst>
          </p:cNvPr>
          <p:cNvSpPr/>
          <p:nvPr/>
        </p:nvSpPr>
        <p:spPr>
          <a:xfrm>
            <a:off x="3334684" y="1498578"/>
            <a:ext cx="554319" cy="311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1047F805-2769-44D2-B2EA-E86ECCB62EE9}"/>
              </a:ext>
            </a:extLst>
          </p:cNvPr>
          <p:cNvSpPr/>
          <p:nvPr/>
        </p:nvSpPr>
        <p:spPr>
          <a:xfrm>
            <a:off x="6057899" y="3454719"/>
            <a:ext cx="47625" cy="45719"/>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B90908B-2EDB-4D7E-91F1-12F58FDD7A80}"/>
              </a:ext>
            </a:extLst>
          </p:cNvPr>
          <p:cNvSpPr/>
          <p:nvPr/>
        </p:nvSpPr>
        <p:spPr>
          <a:xfrm>
            <a:off x="5874539" y="3561875"/>
            <a:ext cx="47625" cy="45719"/>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96F63700-902B-4754-8B6C-48EBA7423B13}"/>
              </a:ext>
            </a:extLst>
          </p:cNvPr>
          <p:cNvCxnSpPr>
            <a:cxnSpLocks/>
            <a:stCxn id="16" idx="7"/>
            <a:endCxn id="15" idx="3"/>
          </p:cNvCxnSpPr>
          <p:nvPr/>
        </p:nvCxnSpPr>
        <p:spPr>
          <a:xfrm flipV="1">
            <a:off x="5915189" y="3493743"/>
            <a:ext cx="149685" cy="74827"/>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DF872987-FAF1-4C54-A4E8-D6A622FA6F3F}"/>
              </a:ext>
            </a:extLst>
          </p:cNvPr>
          <p:cNvSpPr>
            <a:spLocks noGrp="1"/>
          </p:cNvSpPr>
          <p:nvPr>
            <p:ph type="body" idx="1"/>
          </p:nvPr>
        </p:nvSpPr>
        <p:spPr>
          <a:xfrm>
            <a:off x="718300" y="1733550"/>
            <a:ext cx="3053600" cy="2980500"/>
          </a:xfrm>
        </p:spPr>
        <p:txBody>
          <a:bodyPr/>
          <a:lstStyle/>
          <a:p>
            <a:r>
              <a:rPr lang="en-US" dirty="0"/>
              <a:t>Then the points being compared will look like this</a:t>
            </a:r>
          </a:p>
          <a:p>
            <a:r>
              <a:rPr lang="en-US" i="1" dirty="0"/>
              <a:t>Point a</a:t>
            </a:r>
            <a:r>
              <a:rPr lang="en-US" dirty="0"/>
              <a:t> being on the green path and </a:t>
            </a:r>
            <a:r>
              <a:rPr lang="en-US" i="1" dirty="0"/>
              <a:t>point b</a:t>
            </a:r>
            <a:r>
              <a:rPr lang="en-US" dirty="0"/>
              <a:t> on the yellow path</a:t>
            </a:r>
          </a:p>
        </p:txBody>
      </p:sp>
      <p:cxnSp>
        <p:nvCxnSpPr>
          <p:cNvPr id="17" name="Straight Connector 16">
            <a:extLst>
              <a:ext uri="{FF2B5EF4-FFF2-40B4-BE49-F238E27FC236}">
                <a16:creationId xmlns:a16="http://schemas.microsoft.com/office/drawing/2014/main" id="{B24C02AC-6BDB-49B4-B53D-84DBE71A446C}"/>
              </a:ext>
            </a:extLst>
          </p:cNvPr>
          <p:cNvCxnSpPr>
            <a:cxnSpLocks/>
          </p:cNvCxnSpPr>
          <p:nvPr/>
        </p:nvCxnSpPr>
        <p:spPr>
          <a:xfrm>
            <a:off x="4747532" y="2993571"/>
            <a:ext cx="1149804" cy="586468"/>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005B2C9-C40E-44E7-8CA5-691135F0E69F}"/>
              </a:ext>
            </a:extLst>
          </p:cNvPr>
          <p:cNvCxnSpPr>
            <a:cxnSpLocks/>
          </p:cNvCxnSpPr>
          <p:nvPr/>
        </p:nvCxnSpPr>
        <p:spPr>
          <a:xfrm>
            <a:off x="5772150" y="2156732"/>
            <a:ext cx="310243" cy="1317172"/>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5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79A8-CABB-4C30-B4AD-DD7E6BF3E1F3}"/>
              </a:ext>
            </a:extLst>
          </p:cNvPr>
          <p:cNvSpPr>
            <a:spLocks noGrp="1"/>
          </p:cNvSpPr>
          <p:nvPr>
            <p:ph type="title"/>
          </p:nvPr>
        </p:nvSpPr>
        <p:spPr/>
        <p:txBody>
          <a:bodyPr/>
          <a:lstStyle/>
          <a:p>
            <a:r>
              <a:rPr lang="en-US" dirty="0"/>
              <a:t>Pathsim Example</a:t>
            </a:r>
          </a:p>
        </p:txBody>
      </p:sp>
      <p:sp>
        <p:nvSpPr>
          <p:cNvPr id="4" name="Slide Number Placeholder 3">
            <a:extLst>
              <a:ext uri="{FF2B5EF4-FFF2-40B4-BE49-F238E27FC236}">
                <a16:creationId xmlns:a16="http://schemas.microsoft.com/office/drawing/2014/main" id="{9F6F2700-558A-4377-B18B-492BAADA88A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38</a:t>
            </a:fld>
            <a:endParaRPr lang="en"/>
          </a:p>
        </p:txBody>
      </p:sp>
      <p:sp>
        <p:nvSpPr>
          <p:cNvPr id="7" name="Rectangle 6">
            <a:extLst>
              <a:ext uri="{FF2B5EF4-FFF2-40B4-BE49-F238E27FC236}">
                <a16:creationId xmlns:a16="http://schemas.microsoft.com/office/drawing/2014/main" id="{070E5F3B-A087-4381-89E2-E2A4FBBC843C}"/>
              </a:ext>
            </a:extLst>
          </p:cNvPr>
          <p:cNvSpPr/>
          <p:nvPr/>
        </p:nvSpPr>
        <p:spPr>
          <a:xfrm>
            <a:off x="3892550" y="650330"/>
            <a:ext cx="3158924" cy="790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47B63A-7EB5-4C41-A781-4D24F3FF706F}"/>
              </a:ext>
            </a:extLst>
          </p:cNvPr>
          <p:cNvSpPr/>
          <p:nvPr/>
        </p:nvSpPr>
        <p:spPr>
          <a:xfrm>
            <a:off x="7051474" y="1390650"/>
            <a:ext cx="505995" cy="3253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481515-1FAE-432A-B11C-CF3006755CD4}"/>
              </a:ext>
            </a:extLst>
          </p:cNvPr>
          <p:cNvSpPr/>
          <p:nvPr/>
        </p:nvSpPr>
        <p:spPr>
          <a:xfrm>
            <a:off x="3334684" y="1498578"/>
            <a:ext cx="554319" cy="311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F872987-FAF1-4C54-A4E8-D6A622FA6F3F}"/>
              </a:ext>
            </a:extLst>
          </p:cNvPr>
          <p:cNvSpPr>
            <a:spLocks noGrp="1"/>
          </p:cNvSpPr>
          <p:nvPr>
            <p:ph type="body" idx="1"/>
          </p:nvPr>
        </p:nvSpPr>
        <p:spPr>
          <a:xfrm>
            <a:off x="718300" y="1733550"/>
            <a:ext cx="3053600" cy="2980500"/>
          </a:xfrm>
        </p:spPr>
        <p:txBody>
          <a:bodyPr/>
          <a:lstStyle/>
          <a:p>
            <a:r>
              <a:rPr lang="en-US" sz="2000" dirty="0"/>
              <a:t>PATHSIM will account for this by comparing all of the pairs in a 5x5 matrix and realize the paths are close together along these points</a:t>
            </a:r>
          </a:p>
        </p:txBody>
      </p:sp>
      <p:pic>
        <p:nvPicPr>
          <p:cNvPr id="22" name="Picture 21">
            <a:extLst>
              <a:ext uri="{FF2B5EF4-FFF2-40B4-BE49-F238E27FC236}">
                <a16:creationId xmlns:a16="http://schemas.microsoft.com/office/drawing/2014/main" id="{9EC17398-F76B-4E8A-9D9E-AFDE9336C1CA}"/>
              </a:ext>
            </a:extLst>
          </p:cNvPr>
          <p:cNvPicPr>
            <a:picLocks noChangeAspect="1"/>
          </p:cNvPicPr>
          <p:nvPr/>
        </p:nvPicPr>
        <p:blipFill>
          <a:blip r:embed="rId3"/>
          <a:stretch>
            <a:fillRect/>
          </a:stretch>
        </p:blipFill>
        <p:spPr>
          <a:xfrm>
            <a:off x="3811706" y="1663560"/>
            <a:ext cx="3745763" cy="2980500"/>
          </a:xfrm>
          <a:prstGeom prst="rect">
            <a:avLst/>
          </a:prstGeom>
        </p:spPr>
      </p:pic>
      <p:cxnSp>
        <p:nvCxnSpPr>
          <p:cNvPr id="9" name="Straight Connector 8">
            <a:extLst>
              <a:ext uri="{FF2B5EF4-FFF2-40B4-BE49-F238E27FC236}">
                <a16:creationId xmlns:a16="http://schemas.microsoft.com/office/drawing/2014/main" id="{013C18BB-BDE1-48A1-910D-FF931BA19AC0}"/>
              </a:ext>
            </a:extLst>
          </p:cNvPr>
          <p:cNvCxnSpPr>
            <a:cxnSpLocks/>
          </p:cNvCxnSpPr>
          <p:nvPr/>
        </p:nvCxnSpPr>
        <p:spPr>
          <a:xfrm>
            <a:off x="4075259" y="2310493"/>
            <a:ext cx="1822077" cy="865414"/>
          </a:xfrm>
          <a:prstGeom prst="line">
            <a:avLst/>
          </a:prstGeom>
          <a:ln>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3DC9C46-D23F-486A-84DA-CF70939209C7}"/>
              </a:ext>
            </a:extLst>
          </p:cNvPr>
          <p:cNvCxnSpPr>
            <a:cxnSpLocks/>
          </p:cNvCxnSpPr>
          <p:nvPr/>
        </p:nvCxnSpPr>
        <p:spPr>
          <a:xfrm>
            <a:off x="5861957" y="1663560"/>
            <a:ext cx="223157" cy="1390768"/>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29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979A8-CABB-4C30-B4AD-DD7E6BF3E1F3}"/>
              </a:ext>
            </a:extLst>
          </p:cNvPr>
          <p:cNvSpPr>
            <a:spLocks noGrp="1"/>
          </p:cNvSpPr>
          <p:nvPr>
            <p:ph type="title"/>
          </p:nvPr>
        </p:nvSpPr>
        <p:spPr/>
        <p:txBody>
          <a:bodyPr/>
          <a:lstStyle/>
          <a:p>
            <a:r>
              <a:rPr lang="en-US" dirty="0"/>
              <a:t>Pathsim Example</a:t>
            </a:r>
          </a:p>
        </p:txBody>
      </p:sp>
      <p:sp>
        <p:nvSpPr>
          <p:cNvPr id="4" name="Slide Number Placeholder 3">
            <a:extLst>
              <a:ext uri="{FF2B5EF4-FFF2-40B4-BE49-F238E27FC236}">
                <a16:creationId xmlns:a16="http://schemas.microsoft.com/office/drawing/2014/main" id="{9F6F2700-558A-4377-B18B-492BAADA88A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39</a:t>
            </a:fld>
            <a:endParaRPr lang="en"/>
          </a:p>
        </p:txBody>
      </p:sp>
      <p:sp>
        <p:nvSpPr>
          <p:cNvPr id="7" name="Rectangle 6">
            <a:extLst>
              <a:ext uri="{FF2B5EF4-FFF2-40B4-BE49-F238E27FC236}">
                <a16:creationId xmlns:a16="http://schemas.microsoft.com/office/drawing/2014/main" id="{070E5F3B-A087-4381-89E2-E2A4FBBC843C}"/>
              </a:ext>
            </a:extLst>
          </p:cNvPr>
          <p:cNvSpPr/>
          <p:nvPr/>
        </p:nvSpPr>
        <p:spPr>
          <a:xfrm>
            <a:off x="3892550" y="650330"/>
            <a:ext cx="3158924" cy="7908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547B63A-7EB5-4C41-A781-4D24F3FF706F}"/>
              </a:ext>
            </a:extLst>
          </p:cNvPr>
          <p:cNvSpPr/>
          <p:nvPr/>
        </p:nvSpPr>
        <p:spPr>
          <a:xfrm>
            <a:off x="7051474" y="1390650"/>
            <a:ext cx="505995" cy="32534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481515-1FAE-432A-B11C-CF3006755CD4}"/>
              </a:ext>
            </a:extLst>
          </p:cNvPr>
          <p:cNvSpPr/>
          <p:nvPr/>
        </p:nvSpPr>
        <p:spPr>
          <a:xfrm>
            <a:off x="3334684" y="1498578"/>
            <a:ext cx="554319" cy="3111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F872987-FAF1-4C54-A4E8-D6A622FA6F3F}"/>
              </a:ext>
            </a:extLst>
          </p:cNvPr>
          <p:cNvSpPr>
            <a:spLocks noGrp="1"/>
          </p:cNvSpPr>
          <p:nvPr>
            <p:ph type="body" idx="1"/>
          </p:nvPr>
        </p:nvSpPr>
        <p:spPr>
          <a:xfrm>
            <a:off x="718300" y="1733550"/>
            <a:ext cx="3053600" cy="2980500"/>
          </a:xfrm>
        </p:spPr>
        <p:txBody>
          <a:bodyPr/>
          <a:lstStyle/>
          <a:p>
            <a:r>
              <a:rPr lang="en-US" dirty="0"/>
              <a:t>Closeup view of the PATHSIM 5x5 web matrix</a:t>
            </a:r>
          </a:p>
        </p:txBody>
      </p:sp>
      <p:pic>
        <p:nvPicPr>
          <p:cNvPr id="9" name="Picture 8">
            <a:extLst>
              <a:ext uri="{FF2B5EF4-FFF2-40B4-BE49-F238E27FC236}">
                <a16:creationId xmlns:a16="http://schemas.microsoft.com/office/drawing/2014/main" id="{0878FE3C-4C1C-4C79-AE5A-A5B6B6C26450}"/>
              </a:ext>
            </a:extLst>
          </p:cNvPr>
          <p:cNvPicPr>
            <a:picLocks noChangeAspect="1"/>
          </p:cNvPicPr>
          <p:nvPr/>
        </p:nvPicPr>
        <p:blipFill>
          <a:blip r:embed="rId3"/>
          <a:stretch>
            <a:fillRect/>
          </a:stretch>
        </p:blipFill>
        <p:spPr>
          <a:xfrm>
            <a:off x="4040095" y="1341655"/>
            <a:ext cx="3439305" cy="3351400"/>
          </a:xfrm>
          <a:prstGeom prst="rect">
            <a:avLst/>
          </a:prstGeom>
        </p:spPr>
      </p:pic>
    </p:spTree>
    <p:extLst>
      <p:ext uri="{BB962C8B-B14F-4D97-AF65-F5344CB8AC3E}">
        <p14:creationId xmlns:p14="http://schemas.microsoft.com/office/powerpoint/2010/main" val="4139481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D3EBD5"/>
                </a:solidFill>
              </a:rPr>
              <a:t>PATHSIM</a:t>
            </a:r>
            <a:endParaRPr sz="7200" dirty="0">
              <a:solidFill>
                <a:srgbClr val="D3EBD5"/>
              </a:solidFill>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
        <p:nvSpPr>
          <p:cNvPr id="19" name="TextBox 18">
            <a:extLst>
              <a:ext uri="{FF2B5EF4-FFF2-40B4-BE49-F238E27FC236}">
                <a16:creationId xmlns:a16="http://schemas.microsoft.com/office/drawing/2014/main" id="{0A3E3D93-0A02-41BF-95AB-FA73F3363C3C}"/>
              </a:ext>
            </a:extLst>
          </p:cNvPr>
          <p:cNvSpPr txBox="1"/>
          <p:nvPr/>
        </p:nvSpPr>
        <p:spPr>
          <a:xfrm>
            <a:off x="3979226" y="778951"/>
            <a:ext cx="4572000" cy="4031873"/>
          </a:xfrm>
          <a:prstGeom prst="rect">
            <a:avLst/>
          </a:prstGeom>
          <a:noFill/>
        </p:spPr>
        <p:txBody>
          <a:bodyPr wrap="square">
            <a:spAutoFit/>
          </a:bodyPr>
          <a:lstStyle/>
          <a:p>
            <a:pPr marL="457200" indent="-457200">
              <a:spcBef>
                <a:spcPts val="600"/>
              </a:spcBef>
              <a:buClr>
                <a:schemeClr val="accent1"/>
              </a:buClr>
              <a:buSzPts val="2400"/>
              <a:buFont typeface="+mj-lt"/>
              <a:buAutoNum type="arabicPeriod"/>
            </a:pPr>
            <a:r>
              <a:rPr lang="en-US" sz="2400" dirty="0">
                <a:solidFill>
                  <a:schemeClr val="accent2"/>
                </a:solidFill>
                <a:latin typeface="Titillium Web Light"/>
                <a:sym typeface="Titillium Web Light"/>
              </a:rPr>
              <a:t>Contact Tracing</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Cellphone LTE Network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VECSIM Prior 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PATHSIM</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Distance Estimation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Path Generation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Tests</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Evaluation</a:t>
            </a:r>
          </a:p>
          <a:p>
            <a:pPr marL="457200" indent="-457200">
              <a:spcBef>
                <a:spcPts val="600"/>
              </a:spcBef>
              <a:buClr>
                <a:schemeClr val="accent1"/>
              </a:buClr>
              <a:buSzPts val="2400"/>
              <a:buFont typeface="+mj-lt"/>
              <a:buAutoNum type="arabicPeriod" startAt="5"/>
            </a:pPr>
            <a:r>
              <a:rPr lang="en-US" sz="2400" dirty="0">
                <a:solidFill>
                  <a:srgbClr val="80BFB7"/>
                </a:solidFill>
                <a:latin typeface="Titillium Web Light"/>
                <a:sym typeface="Titillium Web Light"/>
              </a:rPr>
              <a:t>PATHSIM Conclusions</a:t>
            </a:r>
          </a:p>
        </p:txBody>
      </p:sp>
      <p:pic>
        <p:nvPicPr>
          <p:cNvPr id="5" name="Picture 4" descr="Pathsim">
            <a:extLst>
              <a:ext uri="{FF2B5EF4-FFF2-40B4-BE49-F238E27FC236}">
                <a16:creationId xmlns:a16="http://schemas.microsoft.com/office/drawing/2014/main" id="{6514510D-9247-472B-A283-87A87D075569}"/>
              </a:ext>
            </a:extLst>
          </p:cNvPr>
          <p:cNvPicPr>
            <a:picLocks noChangeAspect="1"/>
          </p:cNvPicPr>
          <p:nvPr/>
        </p:nvPicPr>
        <p:blipFill>
          <a:blip r:embed="rId3"/>
          <a:stretch>
            <a:fillRect/>
          </a:stretch>
        </p:blipFill>
        <p:spPr>
          <a:xfrm>
            <a:off x="685800" y="3606730"/>
            <a:ext cx="3379960" cy="1407314"/>
          </a:xfrm>
          <a:prstGeom prst="rect">
            <a:avLst/>
          </a:prstGeom>
        </p:spPr>
      </p:pic>
    </p:spTree>
    <p:extLst>
      <p:ext uri="{BB962C8B-B14F-4D97-AF65-F5344CB8AC3E}">
        <p14:creationId xmlns:p14="http://schemas.microsoft.com/office/powerpoint/2010/main" val="201385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9">
                                            <p:txEl>
                                              <p:pRg st="0" end="0"/>
                                            </p:txEl>
                                          </p:spTgt>
                                        </p:tgtEl>
                                        <p:attrNameLst>
                                          <p:attrName>style.color</p:attrName>
                                        </p:attrNameLst>
                                      </p:cBhvr>
                                      <p:to>
                                        <a:srgbClr val="FFC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D3EBD5"/>
                </a:solidFill>
              </a:rPr>
              <a:t>PATHSIM</a:t>
            </a:r>
            <a:endParaRPr sz="7200" dirty="0">
              <a:solidFill>
                <a:srgbClr val="D3EBD5"/>
              </a:solidFill>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a:p>
        </p:txBody>
      </p:sp>
      <p:sp>
        <p:nvSpPr>
          <p:cNvPr id="19" name="TextBox 18">
            <a:extLst>
              <a:ext uri="{FF2B5EF4-FFF2-40B4-BE49-F238E27FC236}">
                <a16:creationId xmlns:a16="http://schemas.microsoft.com/office/drawing/2014/main" id="{0A3E3D93-0A02-41BF-95AB-FA73F3363C3C}"/>
              </a:ext>
            </a:extLst>
          </p:cNvPr>
          <p:cNvSpPr txBox="1"/>
          <p:nvPr/>
        </p:nvSpPr>
        <p:spPr>
          <a:xfrm>
            <a:off x="3979226" y="778951"/>
            <a:ext cx="4572000" cy="4031873"/>
          </a:xfrm>
          <a:prstGeom prst="rect">
            <a:avLst/>
          </a:prstGeom>
          <a:noFill/>
        </p:spPr>
        <p:txBody>
          <a:bodyPr wrap="square">
            <a:spAutoFit/>
          </a:bodyPr>
          <a:lstStyle/>
          <a:p>
            <a:pPr marL="457200" indent="-457200">
              <a:spcBef>
                <a:spcPts val="600"/>
              </a:spcBef>
              <a:buClr>
                <a:schemeClr val="accent1"/>
              </a:buClr>
              <a:buSzPts val="2400"/>
              <a:buFont typeface="+mj-lt"/>
              <a:buAutoNum type="arabicPeriod"/>
            </a:pPr>
            <a:r>
              <a:rPr lang="en-US" sz="2400" dirty="0">
                <a:solidFill>
                  <a:schemeClr val="accent2"/>
                </a:solidFill>
                <a:latin typeface="Titillium Web Light"/>
                <a:sym typeface="Titillium Web Light"/>
              </a:rPr>
              <a:t>Contact Tracing</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Cellphone LTE Network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VECSIM Prior Work</a:t>
            </a:r>
          </a:p>
          <a:p>
            <a:pPr marL="457200" indent="-457200">
              <a:spcBef>
                <a:spcPts val="600"/>
              </a:spcBef>
              <a:buClr>
                <a:schemeClr val="accent1"/>
              </a:buClr>
              <a:buSzPts val="2400"/>
              <a:buFont typeface="+mj-lt"/>
              <a:buAutoNum type="arabicPeriod"/>
            </a:pPr>
            <a:r>
              <a:rPr lang="en-US" sz="2400" dirty="0">
                <a:solidFill>
                  <a:srgbClr val="FFC000"/>
                </a:solidFill>
                <a:latin typeface="Titillium Web Light"/>
                <a:sym typeface="Titillium Web Light"/>
              </a:rPr>
              <a:t>PATHSIM</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Distance Estimation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Path Generation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Tests</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Evaluation</a:t>
            </a:r>
          </a:p>
          <a:p>
            <a:pPr marL="457200" indent="-457200">
              <a:spcBef>
                <a:spcPts val="600"/>
              </a:spcBef>
              <a:buClr>
                <a:schemeClr val="accent1"/>
              </a:buClr>
              <a:buSzPts val="2400"/>
              <a:buFont typeface="+mj-lt"/>
              <a:buAutoNum type="arabicPeriod" startAt="5"/>
            </a:pPr>
            <a:r>
              <a:rPr lang="en-US" sz="2400" dirty="0">
                <a:solidFill>
                  <a:srgbClr val="80BFB7"/>
                </a:solidFill>
                <a:latin typeface="Titillium Web Light"/>
                <a:sym typeface="Titillium Web Light"/>
              </a:rPr>
              <a:t>PATHSIM Conclusions</a:t>
            </a:r>
          </a:p>
        </p:txBody>
      </p:sp>
      <p:pic>
        <p:nvPicPr>
          <p:cNvPr id="5" name="Picture 4" descr="Pathsim">
            <a:extLst>
              <a:ext uri="{FF2B5EF4-FFF2-40B4-BE49-F238E27FC236}">
                <a16:creationId xmlns:a16="http://schemas.microsoft.com/office/drawing/2014/main" id="{086A3198-DE7B-4632-A640-9EA8BF51EFB8}"/>
              </a:ext>
            </a:extLst>
          </p:cNvPr>
          <p:cNvPicPr>
            <a:picLocks noChangeAspect="1"/>
          </p:cNvPicPr>
          <p:nvPr/>
        </p:nvPicPr>
        <p:blipFill>
          <a:blip r:embed="rId3"/>
          <a:stretch>
            <a:fillRect/>
          </a:stretch>
        </p:blipFill>
        <p:spPr>
          <a:xfrm>
            <a:off x="685800" y="3606730"/>
            <a:ext cx="3379960" cy="1407314"/>
          </a:xfrm>
          <a:prstGeom prst="rect">
            <a:avLst/>
          </a:prstGeom>
        </p:spPr>
      </p:pic>
    </p:spTree>
    <p:extLst>
      <p:ext uri="{BB962C8B-B14F-4D97-AF65-F5344CB8AC3E}">
        <p14:creationId xmlns:p14="http://schemas.microsoft.com/office/powerpoint/2010/main" val="67135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9">
                                            <p:txEl>
                                              <p:pRg st="4" end="4"/>
                                            </p:txEl>
                                          </p:spTgt>
                                        </p:tgtEl>
                                        <p:attrNameLst>
                                          <p:attrName>style.color</p:attrName>
                                        </p:attrNameLst>
                                      </p:cBhvr>
                                      <p:to>
                                        <a:srgbClr val="FFC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300" y="50315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PATHSIM Distance Estimation</a:t>
            </a:r>
            <a:endParaRPr dirty="0"/>
          </a:p>
        </p:txBody>
      </p:sp>
      <p:sp>
        <p:nvSpPr>
          <p:cNvPr id="4068" name="Google Shape;4068;p36"/>
          <p:cNvSpPr txBox="1">
            <a:spLocks noGrp="1"/>
          </p:cNvSpPr>
          <p:nvPr>
            <p:ph type="body" idx="1"/>
          </p:nvPr>
        </p:nvSpPr>
        <p:spPr>
          <a:xfrm>
            <a:off x="718300" y="1360555"/>
            <a:ext cx="6761100" cy="29805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US" sz="1600" dirty="0"/>
              <a:t>Comparing multiple points, </a:t>
            </a:r>
            <a:r>
              <a:rPr lang="en-US" sz="1600" i="1" dirty="0"/>
              <a:t>point a</a:t>
            </a:r>
            <a:r>
              <a:rPr lang="en-US" sz="1600" dirty="0"/>
              <a:t> and </a:t>
            </a:r>
            <a:r>
              <a:rPr lang="en-US" sz="1600" i="1" dirty="0"/>
              <a:t>point b</a:t>
            </a:r>
          </a:p>
          <a:p>
            <a:pPr marL="457200" lvl="0" indent="-381000" algn="l" rtl="0">
              <a:lnSpc>
                <a:spcPct val="115000"/>
              </a:lnSpc>
              <a:spcBef>
                <a:spcPts val="600"/>
              </a:spcBef>
              <a:spcAft>
                <a:spcPts val="0"/>
              </a:spcAft>
              <a:buSzPts val="2400"/>
              <a:buChar char="▪"/>
            </a:pPr>
            <a:r>
              <a:rPr lang="en-US" sz="1600" dirty="0"/>
              <a:t>Neighboring number of points of K=2</a:t>
            </a:r>
          </a:p>
          <a:p>
            <a:pPr marL="457200" lvl="0" indent="-381000" algn="l" rtl="0">
              <a:lnSpc>
                <a:spcPct val="115000"/>
              </a:lnSpc>
              <a:spcBef>
                <a:spcPts val="600"/>
              </a:spcBef>
              <a:spcAft>
                <a:spcPts val="0"/>
              </a:spcAft>
              <a:buSzPts val="2400"/>
              <a:buChar char="▪"/>
            </a:pPr>
            <a:r>
              <a:rPr lang="en-US" sz="1600" dirty="0"/>
              <a:t>Pathsim compares a matrix of 5 points and calculates the </a:t>
            </a:r>
            <a:r>
              <a:rPr lang="en-US" sz="1600" b="1" dirty="0"/>
              <a:t>distance estimation</a:t>
            </a:r>
            <a:r>
              <a:rPr lang="en-US" sz="1600" dirty="0"/>
              <a:t> for each of them</a:t>
            </a:r>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a:p>
        </p:txBody>
      </p:sp>
      <p:graphicFrame>
        <p:nvGraphicFramePr>
          <p:cNvPr id="7" name="Object 6">
            <a:extLst>
              <a:ext uri="{FF2B5EF4-FFF2-40B4-BE49-F238E27FC236}">
                <a16:creationId xmlns:a16="http://schemas.microsoft.com/office/drawing/2014/main" id="{EF5E2D40-95D3-491F-B73C-A2C178F86A87}"/>
              </a:ext>
            </a:extLst>
          </p:cNvPr>
          <p:cNvGraphicFramePr>
            <a:graphicFrameLocks noChangeAspect="1"/>
          </p:cNvGraphicFramePr>
          <p:nvPr/>
        </p:nvGraphicFramePr>
        <p:xfrm>
          <a:off x="1350093" y="2765208"/>
          <a:ext cx="5497513" cy="2508250"/>
        </p:xfrm>
        <a:graphic>
          <a:graphicData uri="http://schemas.openxmlformats.org/presentationml/2006/ole">
            <mc:AlternateContent xmlns:mc="http://schemas.openxmlformats.org/markup-compatibility/2006">
              <mc:Choice xmlns:v="urn:schemas-microsoft-com:vml" Requires="v">
                <p:oleObj name="Document" r:id="rId3" imgW="5497885" imgH="2508583" progId="Word.Document.12">
                  <p:embed/>
                </p:oleObj>
              </mc:Choice>
              <mc:Fallback>
                <p:oleObj name="Document" r:id="rId3" imgW="5497885" imgH="2508583" progId="Word.Document.12">
                  <p:embed/>
                  <p:pic>
                    <p:nvPicPr>
                      <p:cNvPr id="7" name="Object 6">
                        <a:extLst>
                          <a:ext uri="{FF2B5EF4-FFF2-40B4-BE49-F238E27FC236}">
                            <a16:creationId xmlns:a16="http://schemas.microsoft.com/office/drawing/2014/main" id="{EF5E2D40-95D3-491F-B73C-A2C178F86A87}"/>
                          </a:ext>
                        </a:extLst>
                      </p:cNvPr>
                      <p:cNvPicPr/>
                      <p:nvPr/>
                    </p:nvPicPr>
                    <p:blipFill>
                      <a:blip r:embed="rId4"/>
                      <a:stretch>
                        <a:fillRect/>
                      </a:stretch>
                    </p:blipFill>
                    <p:spPr>
                      <a:xfrm>
                        <a:off x="1350093" y="2765208"/>
                        <a:ext cx="5497513" cy="2508250"/>
                      </a:xfrm>
                      <a:prstGeom prst="rect">
                        <a:avLst/>
                      </a:prstGeom>
                    </p:spPr>
                  </p:pic>
                </p:oleObj>
              </mc:Fallback>
            </mc:AlternateContent>
          </a:graphicData>
        </a:graphic>
      </p:graphicFrame>
    </p:spTree>
    <p:extLst>
      <p:ext uri="{BB962C8B-B14F-4D97-AF65-F5344CB8AC3E}">
        <p14:creationId xmlns:p14="http://schemas.microsoft.com/office/powerpoint/2010/main" val="15302857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299" y="503155"/>
            <a:ext cx="7297215"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PATHSIM Distance Estimation Key Points</a:t>
            </a:r>
            <a:endParaRPr dirty="0"/>
          </a:p>
        </p:txBody>
      </p:sp>
      <p:sp>
        <p:nvSpPr>
          <p:cNvPr id="4068" name="Google Shape;4068;p36"/>
          <p:cNvSpPr txBox="1">
            <a:spLocks noGrp="1"/>
          </p:cNvSpPr>
          <p:nvPr>
            <p:ph type="body" idx="1"/>
          </p:nvPr>
        </p:nvSpPr>
        <p:spPr>
          <a:xfrm>
            <a:off x="718300" y="1497330"/>
            <a:ext cx="6761100" cy="29805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US" sz="2000" dirty="0"/>
              <a:t>Must be at least 5 points to compare (when K=2)</a:t>
            </a:r>
          </a:p>
          <a:p>
            <a:pPr marL="457200" lvl="0" indent="-381000" algn="l" rtl="0">
              <a:lnSpc>
                <a:spcPct val="115000"/>
              </a:lnSpc>
              <a:spcBef>
                <a:spcPts val="600"/>
              </a:spcBef>
              <a:spcAft>
                <a:spcPts val="0"/>
              </a:spcAft>
              <a:buSzPts val="2400"/>
              <a:buChar char="▪"/>
            </a:pPr>
            <a:r>
              <a:rPr lang="en-US" sz="2000" dirty="0"/>
              <a:t>Final distance estimation is used by calculating the </a:t>
            </a:r>
            <a:r>
              <a:rPr lang="en-US" sz="2000" b="1" dirty="0"/>
              <a:t>mode</a:t>
            </a:r>
            <a:r>
              <a:rPr lang="en-US" sz="2000" dirty="0"/>
              <a:t> of the matrix (i.e. how many of each value) </a:t>
            </a:r>
          </a:p>
          <a:p>
            <a:pPr marL="457200" lvl="0" indent="-381000" algn="l" rtl="0">
              <a:lnSpc>
                <a:spcPct val="115000"/>
              </a:lnSpc>
              <a:spcBef>
                <a:spcPts val="600"/>
              </a:spcBef>
              <a:spcAft>
                <a:spcPts val="0"/>
              </a:spcAft>
              <a:buSzPts val="2400"/>
              <a:buChar char="▪"/>
            </a:pPr>
            <a:r>
              <a:rPr lang="en-US" sz="2000" dirty="0"/>
              <a:t>Multimodal distributions (where there are multiple modes in the matrix), then we had a few different strategies to select a similarity score value</a:t>
            </a:r>
          </a:p>
          <a:p>
            <a:pPr lvl="1">
              <a:lnSpc>
                <a:spcPct val="115000"/>
              </a:lnSpc>
              <a:spcBef>
                <a:spcPts val="600"/>
              </a:spcBef>
              <a:buChar char="▪"/>
            </a:pPr>
            <a:r>
              <a:rPr lang="en-US" sz="2000" dirty="0"/>
              <a:t>Simple mode – random selection</a:t>
            </a:r>
          </a:p>
          <a:p>
            <a:pPr lvl="1">
              <a:lnSpc>
                <a:spcPct val="115000"/>
              </a:lnSpc>
              <a:spcBef>
                <a:spcPts val="600"/>
              </a:spcBef>
              <a:buChar char="▪"/>
            </a:pPr>
            <a:r>
              <a:rPr lang="en-US" sz="2000" dirty="0"/>
              <a:t>Averaged mode – average of the total</a:t>
            </a:r>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endParaRPr/>
          </a:p>
        </p:txBody>
      </p:sp>
    </p:spTree>
    <p:extLst>
      <p:ext uri="{BB962C8B-B14F-4D97-AF65-F5344CB8AC3E}">
        <p14:creationId xmlns:p14="http://schemas.microsoft.com/office/powerpoint/2010/main" val="2622979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299" y="503155"/>
            <a:ext cx="7297215"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PATHSIM Distance Estimation Examples</a:t>
            </a:r>
            <a:endParaRPr dirty="0"/>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43</a:t>
            </a:fld>
            <a:endParaRPr/>
          </a:p>
        </p:txBody>
      </p:sp>
      <p:graphicFrame>
        <p:nvGraphicFramePr>
          <p:cNvPr id="5" name="Object 4">
            <a:extLst>
              <a:ext uri="{FF2B5EF4-FFF2-40B4-BE49-F238E27FC236}">
                <a16:creationId xmlns:a16="http://schemas.microsoft.com/office/drawing/2014/main" id="{63655C9F-9D17-4975-AD64-6538D3C52348}"/>
              </a:ext>
            </a:extLst>
          </p:cNvPr>
          <p:cNvGraphicFramePr>
            <a:graphicFrameLocks noChangeAspect="1"/>
          </p:cNvGraphicFramePr>
          <p:nvPr/>
        </p:nvGraphicFramePr>
        <p:xfrm>
          <a:off x="-552133" y="2571750"/>
          <a:ext cx="5497513" cy="2260600"/>
        </p:xfrm>
        <a:graphic>
          <a:graphicData uri="http://schemas.openxmlformats.org/presentationml/2006/ole">
            <mc:AlternateContent xmlns:mc="http://schemas.openxmlformats.org/markup-compatibility/2006">
              <mc:Choice xmlns:v="urn:schemas-microsoft-com:vml" Requires="v">
                <p:oleObj name="Document" r:id="rId3" imgW="5497885" imgH="2261324" progId="Word.Document.12">
                  <p:embed/>
                </p:oleObj>
              </mc:Choice>
              <mc:Fallback>
                <p:oleObj name="Document" r:id="rId3" imgW="5497885" imgH="2261324" progId="Word.Document.12">
                  <p:embed/>
                  <p:pic>
                    <p:nvPicPr>
                      <p:cNvPr id="5" name="Object 4">
                        <a:extLst>
                          <a:ext uri="{FF2B5EF4-FFF2-40B4-BE49-F238E27FC236}">
                            <a16:creationId xmlns:a16="http://schemas.microsoft.com/office/drawing/2014/main" id="{63655C9F-9D17-4975-AD64-6538D3C52348}"/>
                          </a:ext>
                        </a:extLst>
                      </p:cNvPr>
                      <p:cNvPicPr/>
                      <p:nvPr/>
                    </p:nvPicPr>
                    <p:blipFill>
                      <a:blip r:embed="rId4"/>
                      <a:stretch>
                        <a:fillRect/>
                      </a:stretch>
                    </p:blipFill>
                    <p:spPr>
                      <a:xfrm>
                        <a:off x="-552133" y="2571750"/>
                        <a:ext cx="5497513" cy="2260600"/>
                      </a:xfrm>
                      <a:prstGeom prst="rect">
                        <a:avLst/>
                      </a:prstGeom>
                    </p:spPr>
                  </p:pic>
                </p:oleObj>
              </mc:Fallback>
            </mc:AlternateContent>
          </a:graphicData>
        </a:graphic>
      </p:graphicFrame>
      <p:sp>
        <p:nvSpPr>
          <p:cNvPr id="11" name="Google Shape;3897;p20">
            <a:extLst>
              <a:ext uri="{FF2B5EF4-FFF2-40B4-BE49-F238E27FC236}">
                <a16:creationId xmlns:a16="http://schemas.microsoft.com/office/drawing/2014/main" id="{18B45BC6-51AD-45FA-805E-80340D7032DA}"/>
              </a:ext>
            </a:extLst>
          </p:cNvPr>
          <p:cNvSpPr txBox="1">
            <a:spLocks/>
          </p:cNvSpPr>
          <p:nvPr/>
        </p:nvSpPr>
        <p:spPr>
          <a:xfrm>
            <a:off x="718299" y="1673730"/>
            <a:ext cx="3242400" cy="619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dk1"/>
              </a:buClr>
              <a:buSzPts val="2400"/>
              <a:buFont typeface="Titillium Web Light"/>
              <a:buChar char="■"/>
              <a:defRPr sz="2400" b="0" i="0" u="none" strike="noStrike" cap="none">
                <a:solidFill>
                  <a:schemeClr val="dk1"/>
                </a:solidFill>
                <a:latin typeface="Titillium Web Light"/>
                <a:ea typeface="Titillium Web Light"/>
                <a:cs typeface="Titillium Web Light"/>
                <a:sym typeface="Titillium Web Light"/>
              </a:defRPr>
            </a:lvl9pPr>
          </a:lstStyle>
          <a:p>
            <a:pPr marL="0" indent="0" algn="ctr">
              <a:buFont typeface="Titillium Web Light"/>
              <a:buNone/>
            </a:pPr>
            <a:r>
              <a:rPr lang="en-US" b="1" dirty="0"/>
              <a:t>Invalid Pairs</a:t>
            </a:r>
          </a:p>
          <a:p>
            <a:pPr marL="0" indent="0">
              <a:buFont typeface="Titillium Web Light"/>
              <a:buNone/>
            </a:pPr>
            <a:endParaRPr lang="en-US" dirty="0"/>
          </a:p>
          <a:p>
            <a:pPr marL="0" indent="0">
              <a:buFont typeface="Titillium Web Light"/>
              <a:buNone/>
            </a:pPr>
            <a:endParaRPr lang="en-US" dirty="0"/>
          </a:p>
        </p:txBody>
      </p:sp>
      <p:sp>
        <p:nvSpPr>
          <p:cNvPr id="10" name="Google Shape;4068;p36">
            <a:extLst>
              <a:ext uri="{FF2B5EF4-FFF2-40B4-BE49-F238E27FC236}">
                <a16:creationId xmlns:a16="http://schemas.microsoft.com/office/drawing/2014/main" id="{FC73F6A0-15B7-4ED0-A27A-0ADDA563E10D}"/>
              </a:ext>
            </a:extLst>
          </p:cNvPr>
          <p:cNvSpPr txBox="1">
            <a:spLocks noGrp="1"/>
          </p:cNvSpPr>
          <p:nvPr>
            <p:ph type="body" idx="1"/>
          </p:nvPr>
        </p:nvSpPr>
        <p:spPr>
          <a:xfrm>
            <a:off x="3960699" y="1673730"/>
            <a:ext cx="3518701" cy="28041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US" sz="1800" dirty="0"/>
              <a:t>When the center point is not comparable, from different towers, Vecsim cannot compute the distance between these pairs</a:t>
            </a:r>
          </a:p>
          <a:p>
            <a:pPr marL="457200" lvl="0" indent="-381000" algn="l" rtl="0">
              <a:lnSpc>
                <a:spcPct val="115000"/>
              </a:lnSpc>
              <a:spcBef>
                <a:spcPts val="600"/>
              </a:spcBef>
              <a:spcAft>
                <a:spcPts val="0"/>
              </a:spcAft>
              <a:buSzPts val="2400"/>
              <a:buChar char="▪"/>
            </a:pPr>
            <a:r>
              <a:rPr lang="en-US" sz="1800" dirty="0"/>
              <a:t>Pathsim checks all 25 points and takes the most frequent value (mode), which is 1 in this example</a:t>
            </a:r>
          </a:p>
        </p:txBody>
      </p:sp>
    </p:spTree>
    <p:extLst>
      <p:ext uri="{BB962C8B-B14F-4D97-AF65-F5344CB8AC3E}">
        <p14:creationId xmlns:p14="http://schemas.microsoft.com/office/powerpoint/2010/main" val="771832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299" y="503155"/>
            <a:ext cx="7297215"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PATHSIM Distance Estimation Examples</a:t>
            </a:r>
            <a:endParaRPr dirty="0"/>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a:p>
        </p:txBody>
      </p:sp>
      <p:graphicFrame>
        <p:nvGraphicFramePr>
          <p:cNvPr id="8" name="Object 7">
            <a:extLst>
              <a:ext uri="{FF2B5EF4-FFF2-40B4-BE49-F238E27FC236}">
                <a16:creationId xmlns:a16="http://schemas.microsoft.com/office/drawing/2014/main" id="{1EA78551-C1FC-468A-B016-844313752E28}"/>
              </a:ext>
            </a:extLst>
          </p:cNvPr>
          <p:cNvGraphicFramePr>
            <a:graphicFrameLocks noChangeAspect="1"/>
          </p:cNvGraphicFramePr>
          <p:nvPr/>
        </p:nvGraphicFramePr>
        <p:xfrm>
          <a:off x="3304055" y="2571380"/>
          <a:ext cx="5497513" cy="2260600"/>
        </p:xfrm>
        <a:graphic>
          <a:graphicData uri="http://schemas.openxmlformats.org/presentationml/2006/ole">
            <mc:AlternateContent xmlns:mc="http://schemas.openxmlformats.org/markup-compatibility/2006">
              <mc:Choice xmlns:v="urn:schemas-microsoft-com:vml" Requires="v">
                <p:oleObj name="Document" r:id="rId3" imgW="5497885" imgH="2261324" progId="Word.Document.12">
                  <p:embed/>
                </p:oleObj>
              </mc:Choice>
              <mc:Fallback>
                <p:oleObj name="Document" r:id="rId3" imgW="5497885" imgH="2261324" progId="Word.Document.12">
                  <p:embed/>
                  <p:pic>
                    <p:nvPicPr>
                      <p:cNvPr id="8" name="Object 7">
                        <a:extLst>
                          <a:ext uri="{FF2B5EF4-FFF2-40B4-BE49-F238E27FC236}">
                            <a16:creationId xmlns:a16="http://schemas.microsoft.com/office/drawing/2014/main" id="{1EA78551-C1FC-468A-B016-844313752E28}"/>
                          </a:ext>
                        </a:extLst>
                      </p:cNvPr>
                      <p:cNvPicPr/>
                      <p:nvPr/>
                    </p:nvPicPr>
                    <p:blipFill>
                      <a:blip r:embed="rId4"/>
                      <a:stretch>
                        <a:fillRect/>
                      </a:stretch>
                    </p:blipFill>
                    <p:spPr>
                      <a:xfrm>
                        <a:off x="3304055" y="2571380"/>
                        <a:ext cx="5497513" cy="2260600"/>
                      </a:xfrm>
                      <a:prstGeom prst="rect">
                        <a:avLst/>
                      </a:prstGeom>
                    </p:spPr>
                  </p:pic>
                </p:oleObj>
              </mc:Fallback>
            </mc:AlternateContent>
          </a:graphicData>
        </a:graphic>
      </p:graphicFrame>
      <p:sp>
        <p:nvSpPr>
          <p:cNvPr id="9" name="Google Shape;3899;p20">
            <a:extLst>
              <a:ext uri="{FF2B5EF4-FFF2-40B4-BE49-F238E27FC236}">
                <a16:creationId xmlns:a16="http://schemas.microsoft.com/office/drawing/2014/main" id="{8494DDD3-E4F7-4DA1-8A99-B8D1F63720D1}"/>
              </a:ext>
            </a:extLst>
          </p:cNvPr>
          <p:cNvSpPr txBox="1">
            <a:spLocks/>
          </p:cNvSpPr>
          <p:nvPr/>
        </p:nvSpPr>
        <p:spPr>
          <a:xfrm>
            <a:off x="4431612" y="1673360"/>
            <a:ext cx="3242400" cy="61914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buClr>
                <a:schemeClr val="accent1"/>
              </a:buClr>
              <a:buSzPts val="2400"/>
            </a:pPr>
            <a:r>
              <a:rPr lang="en-US" sz="2400" b="1" dirty="0">
                <a:solidFill>
                  <a:schemeClr val="dk1"/>
                </a:solidFill>
                <a:latin typeface="Titillium Web Light"/>
                <a:sym typeface="Titillium Web Light"/>
              </a:rPr>
              <a:t>Multimodal</a:t>
            </a:r>
          </a:p>
          <a:p>
            <a:pPr>
              <a:spcBef>
                <a:spcPts val="600"/>
              </a:spcBef>
            </a:pPr>
            <a:endParaRPr lang="en-US" dirty="0"/>
          </a:p>
        </p:txBody>
      </p:sp>
      <p:sp>
        <p:nvSpPr>
          <p:cNvPr id="13" name="Google Shape;4068;p36">
            <a:extLst>
              <a:ext uri="{FF2B5EF4-FFF2-40B4-BE49-F238E27FC236}">
                <a16:creationId xmlns:a16="http://schemas.microsoft.com/office/drawing/2014/main" id="{3B835CE7-EE66-4832-A977-B9F1A42C642F}"/>
              </a:ext>
            </a:extLst>
          </p:cNvPr>
          <p:cNvSpPr txBox="1">
            <a:spLocks noGrp="1"/>
          </p:cNvSpPr>
          <p:nvPr>
            <p:ph type="body" idx="1"/>
          </p:nvPr>
        </p:nvSpPr>
        <p:spPr>
          <a:xfrm>
            <a:off x="718299" y="1673360"/>
            <a:ext cx="3518701" cy="28041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600"/>
              </a:spcBef>
              <a:spcAft>
                <a:spcPts val="0"/>
              </a:spcAft>
              <a:buSzPts val="2400"/>
              <a:buChar char="▪"/>
            </a:pPr>
            <a:r>
              <a:rPr lang="en-US" sz="2000" dirty="0"/>
              <a:t>We have a tie between two values, 11 1’s, 11 2’s</a:t>
            </a:r>
          </a:p>
          <a:p>
            <a:pPr marL="457200" lvl="0" indent="-381000" algn="l" rtl="0">
              <a:lnSpc>
                <a:spcPct val="115000"/>
              </a:lnSpc>
              <a:spcBef>
                <a:spcPts val="600"/>
              </a:spcBef>
              <a:spcAft>
                <a:spcPts val="0"/>
              </a:spcAft>
              <a:buSzPts val="2400"/>
              <a:buChar char="▪"/>
            </a:pPr>
            <a:r>
              <a:rPr lang="en-US" sz="2000" dirty="0"/>
              <a:t>We tested two types of algorithms to handle this:</a:t>
            </a:r>
          </a:p>
          <a:p>
            <a:pPr lvl="1">
              <a:lnSpc>
                <a:spcPct val="115000"/>
              </a:lnSpc>
              <a:spcBef>
                <a:spcPts val="600"/>
              </a:spcBef>
              <a:buFontTx/>
              <a:buChar char="-"/>
            </a:pPr>
            <a:r>
              <a:rPr lang="en-US" sz="1600" b="1" dirty="0"/>
              <a:t>Simple Mode</a:t>
            </a:r>
            <a:r>
              <a:rPr lang="en-US" sz="1600" dirty="0"/>
              <a:t>: random selection</a:t>
            </a:r>
          </a:p>
          <a:p>
            <a:pPr lvl="1">
              <a:lnSpc>
                <a:spcPct val="115000"/>
              </a:lnSpc>
              <a:spcBef>
                <a:spcPts val="600"/>
              </a:spcBef>
              <a:buFontTx/>
              <a:buChar char="-"/>
            </a:pPr>
            <a:r>
              <a:rPr lang="en-US" sz="1600" b="1" dirty="0"/>
              <a:t>Averaged Mode</a:t>
            </a:r>
            <a:r>
              <a:rPr lang="en-US" sz="1600" dirty="0"/>
              <a:t>: takes the average of them and rounds to nearest integer</a:t>
            </a:r>
          </a:p>
        </p:txBody>
      </p:sp>
    </p:spTree>
    <p:extLst>
      <p:ext uri="{BB962C8B-B14F-4D97-AF65-F5344CB8AC3E}">
        <p14:creationId xmlns:p14="http://schemas.microsoft.com/office/powerpoint/2010/main" val="3215812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D3EBD5"/>
                </a:solidFill>
              </a:rPr>
              <a:t>PATHSIM</a:t>
            </a:r>
            <a:endParaRPr sz="7200" dirty="0">
              <a:solidFill>
                <a:srgbClr val="D3EBD5"/>
              </a:solidFill>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45</a:t>
            </a:fld>
            <a:endParaRPr/>
          </a:p>
        </p:txBody>
      </p:sp>
      <p:sp>
        <p:nvSpPr>
          <p:cNvPr id="19" name="TextBox 18">
            <a:extLst>
              <a:ext uri="{FF2B5EF4-FFF2-40B4-BE49-F238E27FC236}">
                <a16:creationId xmlns:a16="http://schemas.microsoft.com/office/drawing/2014/main" id="{0A3E3D93-0A02-41BF-95AB-FA73F3363C3C}"/>
              </a:ext>
            </a:extLst>
          </p:cNvPr>
          <p:cNvSpPr txBox="1"/>
          <p:nvPr/>
        </p:nvSpPr>
        <p:spPr>
          <a:xfrm>
            <a:off x="3979226" y="778951"/>
            <a:ext cx="4572000" cy="4031873"/>
          </a:xfrm>
          <a:prstGeom prst="rect">
            <a:avLst/>
          </a:prstGeom>
          <a:noFill/>
        </p:spPr>
        <p:txBody>
          <a:bodyPr wrap="square">
            <a:spAutoFit/>
          </a:bodyPr>
          <a:lstStyle/>
          <a:p>
            <a:pPr marL="457200" indent="-457200">
              <a:spcBef>
                <a:spcPts val="600"/>
              </a:spcBef>
              <a:buClr>
                <a:schemeClr val="accent1"/>
              </a:buClr>
              <a:buSzPts val="2400"/>
              <a:buFont typeface="+mj-lt"/>
              <a:buAutoNum type="arabicPeriod"/>
            </a:pPr>
            <a:r>
              <a:rPr lang="en-US" sz="2400" dirty="0">
                <a:solidFill>
                  <a:schemeClr val="accent2"/>
                </a:solidFill>
                <a:latin typeface="Titillium Web Light"/>
                <a:sym typeface="Titillium Web Light"/>
              </a:rPr>
              <a:t>Contact Tracing</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Cellphone LTE Network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VECSIM Prior Work</a:t>
            </a:r>
          </a:p>
          <a:p>
            <a:pPr marL="457200" indent="-457200">
              <a:spcBef>
                <a:spcPts val="600"/>
              </a:spcBef>
              <a:buClr>
                <a:schemeClr val="accent1"/>
              </a:buClr>
              <a:buSzPts val="2400"/>
              <a:buFont typeface="+mj-lt"/>
              <a:buAutoNum type="arabicPeriod"/>
            </a:pPr>
            <a:r>
              <a:rPr lang="en-US" sz="2400" dirty="0">
                <a:solidFill>
                  <a:srgbClr val="FFC000"/>
                </a:solidFill>
                <a:latin typeface="Titillium Web Light"/>
                <a:sym typeface="Titillium Web Light"/>
              </a:rPr>
              <a:t>PATHSIM</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Distance Estimation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Path Generation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Tests</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Evaluation</a:t>
            </a:r>
          </a:p>
          <a:p>
            <a:pPr marL="457200" indent="-457200">
              <a:spcBef>
                <a:spcPts val="600"/>
              </a:spcBef>
              <a:buClr>
                <a:schemeClr val="accent1"/>
              </a:buClr>
              <a:buSzPts val="2400"/>
              <a:buFont typeface="+mj-lt"/>
              <a:buAutoNum type="arabicPeriod" startAt="5"/>
            </a:pPr>
            <a:r>
              <a:rPr lang="en-US" sz="2400" dirty="0">
                <a:solidFill>
                  <a:srgbClr val="80BFB7"/>
                </a:solidFill>
                <a:latin typeface="Titillium Web Light"/>
                <a:sym typeface="Titillium Web Light"/>
              </a:rPr>
              <a:t>PATHSIM Conclusions</a:t>
            </a:r>
          </a:p>
        </p:txBody>
      </p:sp>
      <p:pic>
        <p:nvPicPr>
          <p:cNvPr id="18" name="Picture 17" descr="Pathsim">
            <a:extLst>
              <a:ext uri="{FF2B5EF4-FFF2-40B4-BE49-F238E27FC236}">
                <a16:creationId xmlns:a16="http://schemas.microsoft.com/office/drawing/2014/main" id="{718BCF03-0786-4A03-9789-2AF644441727}"/>
              </a:ext>
            </a:extLst>
          </p:cNvPr>
          <p:cNvPicPr>
            <a:picLocks noChangeAspect="1"/>
          </p:cNvPicPr>
          <p:nvPr/>
        </p:nvPicPr>
        <p:blipFill>
          <a:blip r:embed="rId3"/>
          <a:stretch>
            <a:fillRect/>
          </a:stretch>
        </p:blipFill>
        <p:spPr>
          <a:xfrm>
            <a:off x="685800" y="3606730"/>
            <a:ext cx="3379960" cy="1407314"/>
          </a:xfrm>
          <a:prstGeom prst="rect">
            <a:avLst/>
          </a:prstGeom>
        </p:spPr>
      </p:pic>
    </p:spTree>
    <p:extLst>
      <p:ext uri="{BB962C8B-B14F-4D97-AF65-F5344CB8AC3E}">
        <p14:creationId xmlns:p14="http://schemas.microsoft.com/office/powerpoint/2010/main" val="423534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9">
                                            <p:txEl>
                                              <p:pRg st="5" end="5"/>
                                            </p:txEl>
                                          </p:spTgt>
                                        </p:tgtEl>
                                        <p:attrNameLst>
                                          <p:attrName>style.color</p:attrName>
                                        </p:attrNameLst>
                                      </p:cBhvr>
                                      <p:to>
                                        <a:srgbClr val="FFC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engineering drawing&#10;&#10;Description automatically generated">
            <a:extLst>
              <a:ext uri="{FF2B5EF4-FFF2-40B4-BE49-F238E27FC236}">
                <a16:creationId xmlns:a16="http://schemas.microsoft.com/office/drawing/2014/main" id="{341BED0D-1B82-4CCC-B26E-32CD4CA02497}"/>
              </a:ext>
            </a:extLst>
          </p:cNvPr>
          <p:cNvPicPr>
            <a:picLocks noChangeAspect="1"/>
          </p:cNvPicPr>
          <p:nvPr/>
        </p:nvPicPr>
        <p:blipFill rotWithShape="1">
          <a:blip r:embed="rId5"/>
          <a:srcRect l="21493" r="19757"/>
          <a:stretch/>
        </p:blipFill>
        <p:spPr>
          <a:xfrm>
            <a:off x="5363992" y="2569560"/>
            <a:ext cx="2429839" cy="2233383"/>
          </a:xfrm>
          <a:prstGeom prst="rect">
            <a:avLst/>
          </a:prstGeom>
        </p:spPr>
      </p:pic>
      <p:sp>
        <p:nvSpPr>
          <p:cNvPr id="2" name="Title 1">
            <a:extLst>
              <a:ext uri="{FF2B5EF4-FFF2-40B4-BE49-F238E27FC236}">
                <a16:creationId xmlns:a16="http://schemas.microsoft.com/office/drawing/2014/main" id="{E6CEEA5B-3BB3-45AE-A345-F1C8D96377E4}"/>
              </a:ext>
            </a:extLst>
          </p:cNvPr>
          <p:cNvSpPr>
            <a:spLocks noGrp="1"/>
          </p:cNvSpPr>
          <p:nvPr>
            <p:ph type="ctrTitle" idx="4294967295"/>
          </p:nvPr>
        </p:nvSpPr>
        <p:spPr>
          <a:xfrm>
            <a:off x="95079" y="149055"/>
            <a:ext cx="5268913" cy="1160462"/>
          </a:xfrm>
        </p:spPr>
        <p:txBody>
          <a:bodyPr>
            <a:normAutofit/>
          </a:bodyPr>
          <a:lstStyle/>
          <a:p>
            <a:r>
              <a:rPr lang="en-US" dirty="0"/>
              <a:t>Data Generation for Pathsim</a:t>
            </a:r>
          </a:p>
        </p:txBody>
      </p:sp>
      <p:sp>
        <p:nvSpPr>
          <p:cNvPr id="3" name="Content Placeholder 2">
            <a:extLst>
              <a:ext uri="{FF2B5EF4-FFF2-40B4-BE49-F238E27FC236}">
                <a16:creationId xmlns:a16="http://schemas.microsoft.com/office/drawing/2014/main" id="{D2CAA15F-C838-4BD5-99C8-17D38E71F80B}"/>
              </a:ext>
            </a:extLst>
          </p:cNvPr>
          <p:cNvSpPr>
            <a:spLocks noGrp="1"/>
          </p:cNvSpPr>
          <p:nvPr>
            <p:ph type="subTitle" idx="4294967295"/>
          </p:nvPr>
        </p:nvSpPr>
        <p:spPr>
          <a:xfrm>
            <a:off x="134122" y="1309517"/>
            <a:ext cx="5268913" cy="784225"/>
          </a:xfrm>
        </p:spPr>
        <p:txBody>
          <a:bodyPr>
            <a:noAutofit/>
          </a:bodyPr>
          <a:lstStyle/>
          <a:p>
            <a:pPr>
              <a:lnSpc>
                <a:spcPct val="135000"/>
              </a:lnSpc>
            </a:pPr>
            <a:r>
              <a:rPr lang="en-US" sz="1600" dirty="0"/>
              <a:t>A ray tracing program (Wireless Insite) was used to generate the signal field from 13 towers  (39 base stations) placed at random locations in the area.</a:t>
            </a:r>
          </a:p>
          <a:p>
            <a:pPr>
              <a:lnSpc>
                <a:spcPct val="135000"/>
              </a:lnSpc>
            </a:pPr>
            <a:r>
              <a:rPr lang="en-US" sz="1600" dirty="0"/>
              <a:t>Simulated 4km x 4km 3D urban area, taking into account of building heights</a:t>
            </a:r>
          </a:p>
          <a:p>
            <a:pPr>
              <a:lnSpc>
                <a:spcPct val="135000"/>
              </a:lnSpc>
            </a:pPr>
            <a:r>
              <a:rPr lang="en-US" sz="1600" dirty="0"/>
              <a:t>Our study focuses on the 2D matrix that is generated from the above program where each location contains a signal vector that includes </a:t>
            </a:r>
            <a:r>
              <a:rPr lang="en-US" sz="1600" dirty="0" err="1"/>
              <a:t>Tadv</a:t>
            </a:r>
            <a:r>
              <a:rPr lang="en-US" sz="1600" dirty="0"/>
              <a:t>, </a:t>
            </a:r>
            <a:r>
              <a:rPr lang="en-US" sz="1600" dirty="0" err="1"/>
              <a:t>AoA</a:t>
            </a:r>
            <a:r>
              <a:rPr lang="en-US" sz="1600" dirty="0"/>
              <a:t>, and RSRP values.</a:t>
            </a:r>
          </a:p>
        </p:txBody>
      </p:sp>
      <p:pic>
        <p:nvPicPr>
          <p:cNvPr id="11" name="2020-11-10 01-28-28">
            <a:hlinkClick r:id="" action="ppaction://media"/>
            <a:extLst>
              <a:ext uri="{FF2B5EF4-FFF2-40B4-BE49-F238E27FC236}">
                <a16:creationId xmlns:a16="http://schemas.microsoft.com/office/drawing/2014/main" id="{2D66A6BE-ABE3-4FB2-8232-DBA78C6062B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6901" t="4800" r="2405" b="2423"/>
          <a:stretch>
            <a:fillRect/>
          </a:stretch>
        </p:blipFill>
        <p:spPr>
          <a:xfrm>
            <a:off x="5363992" y="260557"/>
            <a:ext cx="3645886" cy="2097920"/>
          </a:xfrm>
          <a:prstGeom prst="rect">
            <a:avLst/>
          </a:prstGeom>
        </p:spPr>
      </p:pic>
    </p:spTree>
    <p:extLst>
      <p:ext uri="{BB962C8B-B14F-4D97-AF65-F5344CB8AC3E}">
        <p14:creationId xmlns:p14="http://schemas.microsoft.com/office/powerpoint/2010/main" val="233593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74"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1"/>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7" name="Google Shape;4067;p36"/>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Simulation Path Generation</a:t>
            </a:r>
            <a:endParaRPr dirty="0"/>
          </a:p>
        </p:txBody>
      </p:sp>
      <p:sp>
        <p:nvSpPr>
          <p:cNvPr id="4068" name="Google Shape;4068;p36"/>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marL="342900" indent="-342900"/>
            <a:r>
              <a:rPr lang="en-US" sz="2400" dirty="0"/>
              <a:t>Many techniques were attempted and considered for Pathsim.  These included:</a:t>
            </a:r>
            <a:endParaRPr sz="2400" dirty="0">
              <a:solidFill>
                <a:srgbClr val="0B87A1"/>
              </a:solidFill>
            </a:endParaRPr>
          </a:p>
          <a:p>
            <a:pPr lvl="1">
              <a:lnSpc>
                <a:spcPct val="115000"/>
              </a:lnSpc>
              <a:buFontTx/>
              <a:buChar char="-"/>
            </a:pPr>
            <a:r>
              <a:rPr lang="en" dirty="0"/>
              <a:t>Weight Buildings Method using Dijkstra</a:t>
            </a:r>
          </a:p>
          <a:p>
            <a:pPr lvl="1">
              <a:lnSpc>
                <a:spcPct val="115000"/>
              </a:lnSpc>
              <a:buFontTx/>
              <a:buChar char="-"/>
            </a:pPr>
            <a:r>
              <a:rPr lang="en-US" dirty="0"/>
              <a:t>Shortest Path using Binary Matrices</a:t>
            </a:r>
          </a:p>
          <a:p>
            <a:pPr lvl="1">
              <a:lnSpc>
                <a:spcPct val="115000"/>
              </a:lnSpc>
              <a:buFontTx/>
              <a:buChar char="-"/>
            </a:pPr>
            <a:r>
              <a:rPr lang="en-US" dirty="0"/>
              <a:t>The A* Method</a:t>
            </a:r>
          </a:p>
          <a:p>
            <a:pPr marL="342900" lvl="0" indent="-342900">
              <a:buClr>
                <a:srgbClr val="D3EBD5"/>
              </a:buClr>
            </a:pPr>
            <a:r>
              <a:rPr lang="en-US" dirty="0">
                <a:solidFill>
                  <a:srgbClr val="003B55"/>
                </a:solidFill>
              </a:rPr>
              <a:t>Tests were conducted in MATLAB</a:t>
            </a:r>
            <a:endParaRPr dirty="0"/>
          </a:p>
        </p:txBody>
      </p:sp>
      <p:sp>
        <p:nvSpPr>
          <p:cNvPr id="4069" name="Google Shape;4069;p36"/>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3565657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32"/>
          <p:cNvSpPr txBox="1">
            <a:spLocks noGrp="1"/>
          </p:cNvSpPr>
          <p:nvPr>
            <p:ph type="body" idx="4294967295"/>
          </p:nvPr>
        </p:nvSpPr>
        <p:spPr>
          <a:xfrm>
            <a:off x="685800" y="838850"/>
            <a:ext cx="27477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3000" dirty="0">
                <a:solidFill>
                  <a:srgbClr val="0B87A1"/>
                </a:solidFill>
                <a:latin typeface="Dosis ExtraLight"/>
                <a:ea typeface="Dosis ExtraLight"/>
                <a:cs typeface="Dosis ExtraLight"/>
                <a:sym typeface="Dosis ExtraLight"/>
              </a:rPr>
              <a:t>Weighted Buildings Method </a:t>
            </a:r>
            <a:r>
              <a:rPr lang="en-US" sz="1800" dirty="0"/>
              <a:t>Generated realistic paths that hugged the buildings.</a:t>
            </a:r>
          </a:p>
          <a:p>
            <a:pPr marL="285750" lvl="0" indent="-285750" algn="l" rtl="0">
              <a:spcBef>
                <a:spcPts val="600"/>
              </a:spcBef>
              <a:spcAft>
                <a:spcPts val="0"/>
              </a:spcAft>
              <a:buFontTx/>
              <a:buChar char="-"/>
            </a:pPr>
            <a:r>
              <a:rPr lang="en-US" sz="1800" dirty="0"/>
              <a:t>Connected graph</a:t>
            </a:r>
          </a:p>
          <a:p>
            <a:pPr marL="285750" lvl="0" indent="-285750" algn="l" rtl="0">
              <a:spcBef>
                <a:spcPts val="600"/>
              </a:spcBef>
              <a:spcAft>
                <a:spcPts val="0"/>
              </a:spcAft>
              <a:buFontTx/>
              <a:buChar char="-"/>
            </a:pPr>
            <a:r>
              <a:rPr lang="en-US" sz="1800" dirty="0"/>
              <a:t>Less weights next to buildings (sidewalks)</a:t>
            </a:r>
          </a:p>
          <a:p>
            <a:pPr marL="285750" lvl="0" indent="-285750" algn="l" rtl="0">
              <a:spcBef>
                <a:spcPts val="600"/>
              </a:spcBef>
              <a:spcAft>
                <a:spcPts val="0"/>
              </a:spcAft>
              <a:buFontTx/>
              <a:buChar char="-"/>
            </a:pPr>
            <a:r>
              <a:rPr lang="en-US" sz="1800" dirty="0"/>
              <a:t>Applied Dijkstra’s method</a:t>
            </a:r>
          </a:p>
        </p:txBody>
      </p:sp>
      <p:sp>
        <p:nvSpPr>
          <p:cNvPr id="4024" name="Google Shape;4024;p3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48</a:t>
            </a:fld>
            <a:endParaRPr/>
          </a:p>
        </p:txBody>
      </p:sp>
      <p:pic>
        <p:nvPicPr>
          <p:cNvPr id="10" name="Picture 9" descr="A picture containing text&#10;&#10;Description automatically generated">
            <a:extLst>
              <a:ext uri="{FF2B5EF4-FFF2-40B4-BE49-F238E27FC236}">
                <a16:creationId xmlns:a16="http://schemas.microsoft.com/office/drawing/2014/main" id="{0C47A4D9-ED8C-442B-900E-EE2EA776E506}"/>
              </a:ext>
            </a:extLst>
          </p:cNvPr>
          <p:cNvPicPr/>
          <p:nvPr/>
        </p:nvPicPr>
        <p:blipFill>
          <a:blip r:embed="rId3"/>
          <a:stretch>
            <a:fillRect/>
          </a:stretch>
        </p:blipFill>
        <p:spPr>
          <a:xfrm>
            <a:off x="3777343" y="1244269"/>
            <a:ext cx="3520939" cy="2545261"/>
          </a:xfrm>
          <a:prstGeom prst="rect">
            <a:avLst/>
          </a:prstGeom>
        </p:spPr>
      </p:pic>
      <p:sp>
        <p:nvSpPr>
          <p:cNvPr id="2" name="TextBox 1">
            <a:extLst>
              <a:ext uri="{FF2B5EF4-FFF2-40B4-BE49-F238E27FC236}">
                <a16:creationId xmlns:a16="http://schemas.microsoft.com/office/drawing/2014/main" id="{212BB661-562F-4841-A797-403A0B13182D}"/>
              </a:ext>
            </a:extLst>
          </p:cNvPr>
          <p:cNvSpPr txBox="1"/>
          <p:nvPr/>
        </p:nvSpPr>
        <p:spPr>
          <a:xfrm>
            <a:off x="3777343" y="3978282"/>
            <a:ext cx="4539342" cy="1292662"/>
          </a:xfrm>
          <a:prstGeom prst="rect">
            <a:avLst/>
          </a:prstGeom>
          <a:noFill/>
        </p:spPr>
        <p:txBody>
          <a:bodyPr wrap="square" rtlCol="0">
            <a:spAutoFit/>
          </a:bodyPr>
          <a:lstStyle/>
          <a:p>
            <a:pPr marL="285750" lvl="0" indent="-285750" algn="l" rtl="0">
              <a:spcBef>
                <a:spcPts val="600"/>
              </a:spcBef>
              <a:spcAft>
                <a:spcPts val="0"/>
              </a:spcAft>
              <a:buFont typeface="Wingdings" panose="05000000000000000000" pitchFamily="2" charset="2"/>
              <a:buChar char="§"/>
            </a:pPr>
            <a:r>
              <a:rPr lang="en-US" sz="1800" dirty="0">
                <a:solidFill>
                  <a:schemeClr val="dk1"/>
                </a:solidFill>
                <a:latin typeface="Titillium Web Light"/>
                <a:sym typeface="Titillium Web Light"/>
              </a:rPr>
              <a:t>Complex map generation</a:t>
            </a:r>
          </a:p>
          <a:p>
            <a:pPr marL="285750" lvl="0" indent="-285750" algn="l" rtl="0">
              <a:spcBef>
                <a:spcPts val="600"/>
              </a:spcBef>
              <a:spcAft>
                <a:spcPts val="0"/>
              </a:spcAft>
              <a:buFont typeface="Wingdings" panose="05000000000000000000" pitchFamily="2" charset="2"/>
              <a:buChar char="§"/>
            </a:pPr>
            <a:r>
              <a:rPr lang="en-US" sz="1800" dirty="0">
                <a:solidFill>
                  <a:schemeClr val="dk1"/>
                </a:solidFill>
                <a:latin typeface="Titillium Web Light"/>
                <a:sym typeface="Titillium Web Light"/>
              </a:rPr>
              <a:t>Dijkstra compares too many nodes</a:t>
            </a:r>
          </a:p>
          <a:p>
            <a:pPr marL="285750" lvl="0" indent="-285750" algn="l" rtl="0">
              <a:spcBef>
                <a:spcPts val="600"/>
              </a:spcBef>
              <a:spcAft>
                <a:spcPts val="0"/>
              </a:spcAft>
              <a:buFont typeface="Wingdings" panose="05000000000000000000" pitchFamily="2" charset="2"/>
              <a:buChar char="§"/>
            </a:pPr>
            <a:r>
              <a:rPr lang="en-US" sz="1800" dirty="0">
                <a:solidFill>
                  <a:schemeClr val="dk1"/>
                </a:solidFill>
                <a:latin typeface="Titillium Web Light"/>
                <a:sym typeface="Titillium Web Light"/>
              </a:rPr>
              <a:t>Time consuming</a:t>
            </a:r>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3341103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32"/>
          <p:cNvSpPr txBox="1">
            <a:spLocks noGrp="1"/>
          </p:cNvSpPr>
          <p:nvPr>
            <p:ph type="body" idx="4294967295"/>
          </p:nvPr>
        </p:nvSpPr>
        <p:spPr>
          <a:xfrm>
            <a:off x="720569" y="1560901"/>
            <a:ext cx="27477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3000" dirty="0">
                <a:solidFill>
                  <a:srgbClr val="0B87A1"/>
                </a:solidFill>
                <a:latin typeface="Dosis ExtraLight"/>
                <a:ea typeface="Dosis ExtraLight"/>
                <a:cs typeface="Dosis ExtraLight"/>
                <a:sym typeface="Dosis ExtraLight"/>
              </a:rPr>
              <a:t>Shortest Path using Binary Matrices </a:t>
            </a:r>
          </a:p>
          <a:p>
            <a:pPr marL="76200" indent="0">
              <a:buNone/>
            </a:pPr>
            <a:r>
              <a:rPr lang="en-US" sz="1600" dirty="0"/>
              <a:t>Uses shortest path in MATLAB plus binary matrices to generate paths</a:t>
            </a:r>
          </a:p>
          <a:p>
            <a:pPr>
              <a:buFontTx/>
              <a:buChar char="-"/>
            </a:pPr>
            <a:r>
              <a:rPr lang="en-US" sz="1600" dirty="0"/>
              <a:t>Gray area = possible routes</a:t>
            </a:r>
          </a:p>
          <a:p>
            <a:pPr>
              <a:buFontTx/>
              <a:buChar char="-"/>
            </a:pPr>
            <a:r>
              <a:rPr lang="en-US" sz="1600" dirty="0"/>
              <a:t>Yellow line = shortest path</a:t>
            </a:r>
          </a:p>
          <a:p>
            <a:pPr marL="76200" indent="0">
              <a:buNone/>
            </a:pPr>
            <a:r>
              <a:rPr lang="en-US" sz="1600" dirty="0"/>
              <a:t>Uses the </a:t>
            </a:r>
            <a:r>
              <a:rPr lang="en-US" sz="1600" i="1" dirty="0" err="1"/>
              <a:t>bwgeodesic</a:t>
            </a:r>
            <a:r>
              <a:rPr lang="en-US" sz="1600" i="1" dirty="0"/>
              <a:t> </a:t>
            </a:r>
            <a:r>
              <a:rPr lang="en-US" sz="1600" dirty="0"/>
              <a:t>function in MATLAB which computes every distance from 0 to 1 in a matrix</a:t>
            </a:r>
          </a:p>
        </p:txBody>
      </p:sp>
      <p:sp>
        <p:nvSpPr>
          <p:cNvPr id="4024" name="Google Shape;4024;p3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49</a:t>
            </a:fld>
            <a:endParaRPr/>
          </a:p>
        </p:txBody>
      </p:sp>
      <p:pic>
        <p:nvPicPr>
          <p:cNvPr id="5" name="Picture 4" descr="Diagram&#10;&#10;Description automatically generated">
            <a:extLst>
              <a:ext uri="{FF2B5EF4-FFF2-40B4-BE49-F238E27FC236}">
                <a16:creationId xmlns:a16="http://schemas.microsoft.com/office/drawing/2014/main" id="{D10FC1BB-47A0-4FCD-BAAC-999FF58A3925}"/>
              </a:ext>
            </a:extLst>
          </p:cNvPr>
          <p:cNvPicPr/>
          <p:nvPr/>
        </p:nvPicPr>
        <p:blipFill rotWithShape="1">
          <a:blip r:embed="rId3" cstate="print">
            <a:extLst>
              <a:ext uri="{28A0092B-C50C-407E-A947-70E740481C1C}">
                <a14:useLocalDpi xmlns:a14="http://schemas.microsoft.com/office/drawing/2010/main" val="0"/>
              </a:ext>
            </a:extLst>
          </a:blip>
          <a:srcRect l="18862" t="17667" r="27355" b="22848"/>
          <a:stretch/>
        </p:blipFill>
        <p:spPr bwMode="auto">
          <a:xfrm rot="16200000">
            <a:off x="4363910" y="454949"/>
            <a:ext cx="2454626" cy="2747702"/>
          </a:xfrm>
          <a:prstGeom prst="rect">
            <a:avLst/>
          </a:prstGeom>
          <a:noFill/>
        </p:spPr>
      </p:pic>
      <p:sp>
        <p:nvSpPr>
          <p:cNvPr id="6" name="TextBox 5">
            <a:extLst>
              <a:ext uri="{FF2B5EF4-FFF2-40B4-BE49-F238E27FC236}">
                <a16:creationId xmlns:a16="http://schemas.microsoft.com/office/drawing/2014/main" id="{47E4E299-77D1-43E1-9AF3-CAD1CFCF4A0F}"/>
              </a:ext>
            </a:extLst>
          </p:cNvPr>
          <p:cNvSpPr txBox="1"/>
          <p:nvPr/>
        </p:nvSpPr>
        <p:spPr>
          <a:xfrm>
            <a:off x="3770478" y="3187158"/>
            <a:ext cx="4539342" cy="1015663"/>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sz="1800" dirty="0">
                <a:solidFill>
                  <a:schemeClr val="dk1"/>
                </a:solidFill>
                <a:latin typeface="Titillium Web Light"/>
                <a:sym typeface="Titillium Web Light"/>
              </a:rPr>
              <a:t>Unrealistic paths</a:t>
            </a:r>
          </a:p>
          <a:p>
            <a:pPr marL="285750" lvl="0" indent="-285750" algn="l" rtl="0">
              <a:spcBef>
                <a:spcPts val="600"/>
              </a:spcBef>
              <a:spcAft>
                <a:spcPts val="0"/>
              </a:spcAft>
              <a:buFont typeface="Arial" panose="020B0604020202020204" pitchFamily="34" charset="0"/>
              <a:buChar char="•"/>
            </a:pPr>
            <a:r>
              <a:rPr lang="en-US" sz="1800" dirty="0">
                <a:solidFill>
                  <a:schemeClr val="dk1"/>
                </a:solidFill>
                <a:latin typeface="Titillium Web Light"/>
                <a:sym typeface="Titillium Web Light"/>
              </a:rPr>
              <a:t>High failure rate (infinite paths)</a:t>
            </a:r>
          </a:p>
          <a:p>
            <a:pPr marL="285750" lvl="0" indent="-285750" algn="l" rtl="0">
              <a:spcBef>
                <a:spcPts val="600"/>
              </a:spcBef>
              <a:spcAft>
                <a:spcPts val="0"/>
              </a:spcAft>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A68170D7-2182-4B04-8EE0-60B934F33B7B}"/>
              </a:ext>
            </a:extLst>
          </p:cNvPr>
          <p:cNvPicPr/>
          <p:nvPr/>
        </p:nvPicPr>
        <p:blipFill rotWithShape="1">
          <a:blip r:embed="rId4"/>
          <a:srcRect l="14431" t="51897" r="5950" b="1216"/>
          <a:stretch/>
        </p:blipFill>
        <p:spPr bwMode="auto">
          <a:xfrm>
            <a:off x="4623495" y="3857068"/>
            <a:ext cx="1935455" cy="11547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0165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6"/>
          <p:cNvSpPr txBox="1">
            <a:spLocks noGrp="1"/>
          </p:cNvSpPr>
          <p:nvPr>
            <p:ph type="ctrTitle"/>
          </p:nvPr>
        </p:nvSpPr>
        <p:spPr>
          <a:xfrm>
            <a:off x="685800" y="2878750"/>
            <a:ext cx="5268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1.</a:t>
            </a:r>
            <a:endParaRPr dirty="0"/>
          </a:p>
          <a:p>
            <a:pPr marL="0" lvl="0" indent="0" algn="l" rtl="0">
              <a:spcBef>
                <a:spcPts val="0"/>
              </a:spcBef>
              <a:spcAft>
                <a:spcPts val="0"/>
              </a:spcAft>
              <a:buNone/>
            </a:pPr>
            <a:r>
              <a:rPr lang="en" dirty="0"/>
              <a:t>CONTACT</a:t>
            </a:r>
            <a:br>
              <a:rPr lang="en" dirty="0"/>
            </a:br>
            <a:r>
              <a:rPr lang="en" dirty="0"/>
              <a:t>TRACING</a:t>
            </a:r>
            <a:endParaRPr dirty="0"/>
          </a:p>
        </p:txBody>
      </p:sp>
      <p:sp>
        <p:nvSpPr>
          <p:cNvPr id="3859" name="Google Shape;3859;p16"/>
          <p:cNvSpPr txBox="1">
            <a:spLocks noGrp="1"/>
          </p:cNvSpPr>
          <p:nvPr>
            <p:ph type="subTitle" idx="1"/>
          </p:nvPr>
        </p:nvSpPr>
        <p:spPr>
          <a:xfrm>
            <a:off x="685800" y="3983055"/>
            <a:ext cx="52689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contact tracing?</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23" name="Google Shape;4023;p32"/>
              <p:cNvSpPr txBox="1">
                <a:spLocks noGrp="1"/>
              </p:cNvSpPr>
              <p:nvPr>
                <p:ph type="body" idx="4294967295"/>
              </p:nvPr>
            </p:nvSpPr>
            <p:spPr>
              <a:xfrm>
                <a:off x="640231" y="1628083"/>
                <a:ext cx="2747700" cy="3881351"/>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3000" dirty="0">
                    <a:solidFill>
                      <a:srgbClr val="0B87A1"/>
                    </a:solidFill>
                    <a:latin typeface="Dosis ExtraLight"/>
                    <a:ea typeface="Dosis ExtraLight"/>
                    <a:cs typeface="Dosis ExtraLight"/>
                    <a:sym typeface="Dosis ExtraLight"/>
                  </a:rPr>
                  <a:t>The A* Method</a:t>
                </a:r>
              </a:p>
              <a:p>
                <a:pPr marL="76200" indent="0">
                  <a:buNone/>
                </a:pPr>
                <a:r>
                  <a:rPr lang="en-US" sz="1400" dirty="0"/>
                  <a:t>Heuristic best-first search algorithm combining previous methods</a:t>
                </a:r>
              </a:p>
              <a:p>
                <a:pPr>
                  <a:buFontTx/>
                  <a:buChar char="-"/>
                </a:pPr>
                <a:r>
                  <a:rPr lang="en-US" sz="1400" dirty="0"/>
                  <a:t>Considers only nodes that it needs to</a:t>
                </a:r>
              </a:p>
              <a:p>
                <a:pPr>
                  <a:buFontTx/>
                  <a:buChar char="-"/>
                </a:pPr>
                <a:r>
                  <a:rPr lang="en-US" sz="1400" dirty="0"/>
                  <a:t>Intelligent path finding algorithm</a:t>
                </a:r>
              </a:p>
              <a:p>
                <a:pPr marL="342900" lvl="0" indent="-342900" algn="l" rtl="0">
                  <a:spcBef>
                    <a:spcPts val="600"/>
                  </a:spcBef>
                  <a:spcAft>
                    <a:spcPts val="0"/>
                  </a:spcAft>
                  <a:buFontTx/>
                  <a:buChar char="-"/>
                </a:pPr>
                <a14:m>
                  <m:oMath xmlns:m="http://schemas.openxmlformats.org/officeDocument/2006/math">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𝑔</m:t>
                    </m:r>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t> </a:t>
                </a:r>
                <a:r>
                  <a:rPr lang="en-US" sz="1400" dirty="0"/>
                  <a:t>– distance away from the target node</a:t>
                </a:r>
              </a:p>
              <a:p>
                <a:pPr marL="342900" lvl="0" indent="-342900" algn="l" rtl="0">
                  <a:spcBef>
                    <a:spcPts val="600"/>
                  </a:spcBef>
                  <a:spcAft>
                    <a:spcPts val="0"/>
                  </a:spcAft>
                  <a:buFontTx/>
                  <a:buChar char="-"/>
                </a:pPr>
                <a14:m>
                  <m:oMath xmlns:m="http://schemas.openxmlformats.org/officeDocument/2006/math">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h</m:t>
                    </m:r>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6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a:t>
                </a:r>
                <a:r>
                  <a:rPr lang="en-US" sz="1400" dirty="0"/>
                  <a:t>– distance away from the starting node to the target node</a:t>
                </a:r>
              </a:p>
              <a:p>
                <a:pPr marL="342900" lvl="0" indent="-342900">
                  <a:buFontTx/>
                  <a:buChar char="-"/>
                </a:pPr>
                <a14:m>
                  <m:oMath xmlns:m="http://schemas.openxmlformats.org/officeDocument/2006/math">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𝑓</m:t>
                    </m:r>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h</m:t>
                    </m:r>
                    <m:r>
                      <a:rPr lang="en-US" sz="1600" i="1" smtClean="0">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en-US" sz="1800" dirty="0">
                    <a:solidFill>
                      <a:srgbClr val="000000"/>
                    </a:solidFill>
                    <a:effectLst/>
                    <a:latin typeface="Garamond" panose="02020404030301010803" pitchFamily="18" charset="0"/>
                    <a:ea typeface="Calibri" panose="020F0502020204030204" pitchFamily="34" charset="0"/>
                    <a:cs typeface="Times New Roman" panose="02020603050405020304" pitchFamily="18" charset="0"/>
                  </a:rPr>
                  <a:t> </a:t>
                </a:r>
                <a:r>
                  <a:rPr lang="en-US" sz="1400" dirty="0"/>
                  <a:t>– the sum of the two above distances </a:t>
                </a:r>
              </a:p>
              <a:p>
                <a:pPr marL="0" lvl="0" indent="0">
                  <a:buNone/>
                </a:pPr>
                <a14:m>
                  <m:oMathPara xmlns:m="http://schemas.openxmlformats.org/officeDocument/2006/math">
                    <m:oMathParaPr>
                      <m:jc m:val="centerGroup"/>
                    </m:oMathParaPr>
                    <m:oMath xmlns:m="http://schemas.openxmlformats.org/officeDocument/2006/math">
                      <m:r>
                        <a:rPr lang="en-US" sz="16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6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𝑔</m:t>
                      </m:r>
                      <m:r>
                        <a:rPr lang="en-US" sz="16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6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𝑛</m:t>
                      </m:r>
                      <m:r>
                        <a:rPr lang="en-US" sz="16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 + </m:t>
                      </m:r>
                      <m:r>
                        <a:rPr lang="en-US" sz="16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h</m:t>
                      </m:r>
                      <m:r>
                        <a:rPr lang="en-US" sz="16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r>
                        <a:rPr lang="en-US" sz="16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𝑛</m:t>
                      </m:r>
                      <m:r>
                        <a:rPr lang="en-US" sz="1600" i="1">
                          <a:solidFill>
                            <a:srgbClr val="000000"/>
                          </a:solidFill>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600" i="1" dirty="0">
                  <a:solidFill>
                    <a:srgbClr val="000000"/>
                  </a:solidFill>
                  <a:latin typeface="Cambria Math" panose="02040503050406030204" pitchFamily="18" charset="0"/>
                  <a:ea typeface="Calibri" panose="020F0502020204030204" pitchFamily="34" charset="0"/>
                  <a:cs typeface="Times New Roman" panose="02020603050405020304" pitchFamily="18" charset="0"/>
                </a:endParaRPr>
              </a:p>
              <a:p>
                <a:pPr>
                  <a:buFontTx/>
                  <a:buChar char="-"/>
                </a:pPr>
                <a:endParaRPr lang="en-US" sz="1600" dirty="0"/>
              </a:p>
              <a:p>
                <a:pPr>
                  <a:buFontTx/>
                  <a:buChar char="-"/>
                </a:pPr>
                <a:endParaRPr lang="en-US" sz="1600" dirty="0"/>
              </a:p>
            </p:txBody>
          </p:sp>
        </mc:Choice>
        <mc:Fallback xmlns="">
          <p:sp>
            <p:nvSpPr>
              <p:cNvPr id="4023" name="Google Shape;4023;p32"/>
              <p:cNvSpPr txBox="1">
                <a:spLocks noGrp="1" noRot="1" noChangeAspect="1" noMove="1" noResize="1" noEditPoints="1" noAdjustHandles="1" noChangeArrowheads="1" noChangeShapeType="1" noTextEdit="1"/>
              </p:cNvSpPr>
              <p:nvPr>
                <p:ph type="body" idx="4294967295"/>
              </p:nvPr>
            </p:nvSpPr>
            <p:spPr>
              <a:xfrm>
                <a:off x="640231" y="1628083"/>
                <a:ext cx="2747700" cy="3881351"/>
              </a:xfrm>
              <a:prstGeom prst="rect">
                <a:avLst/>
              </a:prstGeom>
              <a:blipFill>
                <a:blip r:embed="rId3"/>
                <a:stretch>
                  <a:fillRect l="-5100" t="-32025" r="-443"/>
                </a:stretch>
              </a:blipFill>
            </p:spPr>
            <p:txBody>
              <a:bodyPr/>
              <a:lstStyle/>
              <a:p>
                <a:r>
                  <a:rPr lang="en-US">
                    <a:noFill/>
                  </a:rPr>
                  <a:t> </a:t>
                </a:r>
              </a:p>
            </p:txBody>
          </p:sp>
        </mc:Fallback>
      </mc:AlternateContent>
      <p:sp>
        <p:nvSpPr>
          <p:cNvPr id="4024" name="Google Shape;4024;p3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50</a:t>
            </a:fld>
            <a:endParaRPr/>
          </a:p>
        </p:txBody>
      </p:sp>
      <p:sp>
        <p:nvSpPr>
          <p:cNvPr id="6" name="TextBox 5">
            <a:extLst>
              <a:ext uri="{FF2B5EF4-FFF2-40B4-BE49-F238E27FC236}">
                <a16:creationId xmlns:a16="http://schemas.microsoft.com/office/drawing/2014/main" id="{47E4E299-77D1-43E1-9AF3-CAD1CFCF4A0F}"/>
              </a:ext>
            </a:extLst>
          </p:cNvPr>
          <p:cNvSpPr txBox="1"/>
          <p:nvPr/>
        </p:nvSpPr>
        <p:spPr>
          <a:xfrm>
            <a:off x="3734559" y="3831965"/>
            <a:ext cx="3938752" cy="1354217"/>
          </a:xfrm>
          <a:prstGeom prst="rect">
            <a:avLst/>
          </a:prstGeom>
          <a:noFill/>
        </p:spPr>
        <p:txBody>
          <a:bodyPr wrap="square" rtlCol="0">
            <a:spAutoFit/>
          </a:bodyPr>
          <a:lstStyle/>
          <a:p>
            <a:pPr marL="285750" lvl="0" indent="-285750" algn="l" rtl="0">
              <a:spcBef>
                <a:spcPts val="600"/>
              </a:spcBef>
              <a:spcAft>
                <a:spcPts val="0"/>
              </a:spcAft>
              <a:buFont typeface="Arial" panose="020B0604020202020204" pitchFamily="34" charset="0"/>
              <a:buChar char="•"/>
            </a:pPr>
            <a:r>
              <a:rPr lang="en-US" sz="1800" dirty="0">
                <a:solidFill>
                  <a:schemeClr val="dk1"/>
                </a:solidFill>
                <a:latin typeface="Titillium Web Light"/>
                <a:sym typeface="Titillium Web Light"/>
              </a:rPr>
              <a:t>More front-end processing required</a:t>
            </a:r>
          </a:p>
          <a:p>
            <a:pPr marL="285750" lvl="0" indent="-285750" algn="l" rtl="0">
              <a:spcBef>
                <a:spcPts val="600"/>
              </a:spcBef>
              <a:spcAft>
                <a:spcPts val="0"/>
              </a:spcAft>
              <a:buFont typeface="Arial" panose="020B0604020202020204" pitchFamily="34" charset="0"/>
              <a:buChar char="•"/>
            </a:pPr>
            <a:r>
              <a:rPr lang="en-US" sz="1800" dirty="0">
                <a:solidFill>
                  <a:schemeClr val="dk1"/>
                </a:solidFill>
                <a:latin typeface="Titillium Web Light"/>
                <a:sym typeface="Titillium Web Light"/>
              </a:rPr>
              <a:t>More complex since it stores all generated nodes in memory</a:t>
            </a:r>
          </a:p>
          <a:p>
            <a:pPr marL="285750" indent="-285750">
              <a:spcBef>
                <a:spcPts val="600"/>
              </a:spcBef>
              <a:buFont typeface="Arial" panose="020B0604020202020204" pitchFamily="34" charset="0"/>
              <a:buChar char="•"/>
            </a:pPr>
            <a:r>
              <a:rPr lang="en-US" sz="1800" dirty="0">
                <a:solidFill>
                  <a:schemeClr val="dk1"/>
                </a:solidFill>
                <a:latin typeface="Titillium Web Light"/>
              </a:rPr>
              <a:t>Less failed paths</a:t>
            </a:r>
          </a:p>
        </p:txBody>
      </p:sp>
      <p:pic>
        <p:nvPicPr>
          <p:cNvPr id="7" name="Picture 6">
            <a:extLst>
              <a:ext uri="{FF2B5EF4-FFF2-40B4-BE49-F238E27FC236}">
                <a16:creationId xmlns:a16="http://schemas.microsoft.com/office/drawing/2014/main" id="{D82B5B64-77F6-4606-916A-164E15652833}"/>
              </a:ext>
            </a:extLst>
          </p:cNvPr>
          <p:cNvPicPr/>
          <p:nvPr/>
        </p:nvPicPr>
        <p:blipFill>
          <a:blip r:embed="rId4"/>
          <a:stretch>
            <a:fillRect/>
          </a:stretch>
        </p:blipFill>
        <p:spPr>
          <a:xfrm>
            <a:off x="4181240" y="883602"/>
            <a:ext cx="3072273" cy="2857455"/>
          </a:xfrm>
          <a:prstGeom prst="rect">
            <a:avLst/>
          </a:prstGeom>
        </p:spPr>
      </p:pic>
    </p:spTree>
    <p:extLst>
      <p:ext uri="{BB962C8B-B14F-4D97-AF65-F5344CB8AC3E}">
        <p14:creationId xmlns:p14="http://schemas.microsoft.com/office/powerpoint/2010/main" val="25135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7"/>
        <p:cNvGrpSpPr/>
        <p:nvPr/>
      </p:nvGrpSpPr>
      <p:grpSpPr>
        <a:xfrm>
          <a:off x="0" y="0"/>
          <a:ext cx="0" cy="0"/>
          <a:chOff x="0" y="0"/>
          <a:chExt cx="0" cy="0"/>
        </a:xfrm>
      </p:grpSpPr>
      <p:sp>
        <p:nvSpPr>
          <p:cNvPr id="3928" name="Google Shape;3928;p24"/>
          <p:cNvSpPr txBox="1">
            <a:spLocks noGrp="1"/>
          </p:cNvSpPr>
          <p:nvPr>
            <p:ph type="title"/>
          </p:nvPr>
        </p:nvSpPr>
        <p:spPr>
          <a:xfrm>
            <a:off x="1508211" y="53576"/>
            <a:ext cx="4647193"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 Method Demonstration</a:t>
            </a:r>
            <a:endParaRPr dirty="0"/>
          </a:p>
        </p:txBody>
      </p:sp>
      <p:sp>
        <p:nvSpPr>
          <p:cNvPr id="3932" name="Google Shape;3932;p2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51</a:t>
            </a:fld>
            <a:endParaRPr/>
          </a:p>
        </p:txBody>
      </p:sp>
      <p:pic>
        <p:nvPicPr>
          <p:cNvPr id="3" name="Figure 1 2021-05-09 03-36-48">
            <a:hlinkClick r:id="" action="ppaction://media"/>
            <a:extLst>
              <a:ext uri="{FF2B5EF4-FFF2-40B4-BE49-F238E27FC236}">
                <a16:creationId xmlns:a16="http://schemas.microsoft.com/office/drawing/2014/main" id="{3B3927B4-7A79-48B0-A480-F4D497EAFBC4}"/>
              </a:ext>
            </a:extLst>
          </p:cNvPr>
          <p:cNvPicPr>
            <a:picLocks noChangeAspect="1"/>
          </p:cNvPicPr>
          <p:nvPr>
            <a:videoFile r:link="rId1"/>
            <p:extLst>
              <p:ext uri="{DAA4B4D4-6D71-4841-9C94-3DE7FCFB9230}">
                <p14:media xmlns:p14="http://schemas.microsoft.com/office/powerpoint/2010/main" r:embed="rId2">
                  <p14:trim st="4646" end="6055.4"/>
                </p14:media>
              </p:ext>
            </p:extLst>
          </p:nvPr>
        </p:nvPicPr>
        <p:blipFill rotWithShape="1">
          <a:blip r:embed="rId5"/>
          <a:srcRect l="27418" t="10208" r="24016" b="8849"/>
          <a:stretch/>
        </p:blipFill>
        <p:spPr>
          <a:xfrm>
            <a:off x="1939635" y="985567"/>
            <a:ext cx="3784346" cy="3734634"/>
          </a:xfrm>
          <a:prstGeom prst="rect">
            <a:avLst/>
          </a:prstGeom>
        </p:spPr>
      </p:pic>
    </p:spTree>
    <p:extLst>
      <p:ext uri="{BB962C8B-B14F-4D97-AF65-F5344CB8AC3E}">
        <p14:creationId xmlns:p14="http://schemas.microsoft.com/office/powerpoint/2010/main" val="180756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D3EBD5"/>
                </a:solidFill>
              </a:rPr>
              <a:t>PATHSIM</a:t>
            </a:r>
            <a:endParaRPr sz="7200" dirty="0">
              <a:solidFill>
                <a:srgbClr val="D3EBD5"/>
              </a:solidFill>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52</a:t>
            </a:fld>
            <a:endParaRPr/>
          </a:p>
        </p:txBody>
      </p:sp>
      <p:sp>
        <p:nvSpPr>
          <p:cNvPr id="19" name="TextBox 18">
            <a:extLst>
              <a:ext uri="{FF2B5EF4-FFF2-40B4-BE49-F238E27FC236}">
                <a16:creationId xmlns:a16="http://schemas.microsoft.com/office/drawing/2014/main" id="{0A3E3D93-0A02-41BF-95AB-FA73F3363C3C}"/>
              </a:ext>
            </a:extLst>
          </p:cNvPr>
          <p:cNvSpPr txBox="1"/>
          <p:nvPr/>
        </p:nvSpPr>
        <p:spPr>
          <a:xfrm>
            <a:off x="3979226" y="778951"/>
            <a:ext cx="4572000" cy="4031873"/>
          </a:xfrm>
          <a:prstGeom prst="rect">
            <a:avLst/>
          </a:prstGeom>
          <a:noFill/>
        </p:spPr>
        <p:txBody>
          <a:bodyPr wrap="square">
            <a:spAutoFit/>
          </a:bodyPr>
          <a:lstStyle/>
          <a:p>
            <a:pPr marL="457200" indent="-457200">
              <a:spcBef>
                <a:spcPts val="600"/>
              </a:spcBef>
              <a:buClr>
                <a:schemeClr val="accent1"/>
              </a:buClr>
              <a:buSzPts val="2400"/>
              <a:buFont typeface="+mj-lt"/>
              <a:buAutoNum type="arabicPeriod"/>
            </a:pPr>
            <a:r>
              <a:rPr lang="en-US" sz="2400" dirty="0">
                <a:solidFill>
                  <a:schemeClr val="accent2"/>
                </a:solidFill>
                <a:latin typeface="Titillium Web Light"/>
                <a:sym typeface="Titillium Web Light"/>
              </a:rPr>
              <a:t>Contact Tracing</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Cellphone LTE Network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VECSIM Prior Work</a:t>
            </a:r>
          </a:p>
          <a:p>
            <a:pPr marL="457200" indent="-457200">
              <a:spcBef>
                <a:spcPts val="600"/>
              </a:spcBef>
              <a:buClr>
                <a:schemeClr val="accent1"/>
              </a:buClr>
              <a:buSzPts val="2400"/>
              <a:buFont typeface="+mj-lt"/>
              <a:buAutoNum type="arabicPeriod"/>
            </a:pPr>
            <a:r>
              <a:rPr lang="en-US" sz="2400" dirty="0">
                <a:solidFill>
                  <a:srgbClr val="FFC000"/>
                </a:solidFill>
                <a:latin typeface="Titillium Web Light"/>
                <a:sym typeface="Titillium Web Light"/>
              </a:rPr>
              <a:t>PATHSIM</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Distance Estimation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Path Generation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Tests</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Evaluation</a:t>
            </a:r>
          </a:p>
          <a:p>
            <a:pPr marL="457200" indent="-457200">
              <a:spcBef>
                <a:spcPts val="600"/>
              </a:spcBef>
              <a:buClr>
                <a:schemeClr val="accent1"/>
              </a:buClr>
              <a:buSzPts val="2400"/>
              <a:buFont typeface="+mj-lt"/>
              <a:buAutoNum type="arabicPeriod" startAt="5"/>
            </a:pPr>
            <a:r>
              <a:rPr lang="en-US" sz="2400" dirty="0">
                <a:solidFill>
                  <a:srgbClr val="80BFB7"/>
                </a:solidFill>
                <a:latin typeface="Titillium Web Light"/>
                <a:sym typeface="Titillium Web Light"/>
              </a:rPr>
              <a:t>PATHSIM Conclusions</a:t>
            </a:r>
          </a:p>
        </p:txBody>
      </p:sp>
      <p:pic>
        <p:nvPicPr>
          <p:cNvPr id="5" name="Picture 4" descr="Pathsim">
            <a:extLst>
              <a:ext uri="{FF2B5EF4-FFF2-40B4-BE49-F238E27FC236}">
                <a16:creationId xmlns:a16="http://schemas.microsoft.com/office/drawing/2014/main" id="{6F023A67-E11C-4C55-8236-26B342D0BFE0}"/>
              </a:ext>
            </a:extLst>
          </p:cNvPr>
          <p:cNvPicPr>
            <a:picLocks noChangeAspect="1"/>
          </p:cNvPicPr>
          <p:nvPr/>
        </p:nvPicPr>
        <p:blipFill>
          <a:blip r:embed="rId3"/>
          <a:stretch>
            <a:fillRect/>
          </a:stretch>
        </p:blipFill>
        <p:spPr>
          <a:xfrm>
            <a:off x="685800" y="3606730"/>
            <a:ext cx="3379960" cy="1407314"/>
          </a:xfrm>
          <a:prstGeom prst="rect">
            <a:avLst/>
          </a:prstGeom>
        </p:spPr>
      </p:pic>
    </p:spTree>
    <p:extLst>
      <p:ext uri="{BB962C8B-B14F-4D97-AF65-F5344CB8AC3E}">
        <p14:creationId xmlns:p14="http://schemas.microsoft.com/office/powerpoint/2010/main" val="3947564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9">
                                            <p:txEl>
                                              <p:pRg st="6" end="6"/>
                                            </p:txEl>
                                          </p:spTgt>
                                        </p:tgtEl>
                                        <p:attrNameLst>
                                          <p:attrName>style.color</p:attrName>
                                        </p:attrNameLst>
                                      </p:cBhvr>
                                      <p:to>
                                        <a:srgbClr val="FFC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9" name="Google Shape;4069;p36"/>
          <p:cNvSpPr txBox="1">
            <a:spLocks noGrp="1"/>
          </p:cNvSpPr>
          <p:nvPr>
            <p:ph type="sldNum" idx="12"/>
          </p:nvPr>
        </p:nvSpPr>
        <p:spPr/>
        <p:txBody>
          <a:bodyPr spcFirstLastPara="1" wrap="square" lIns="91425" tIns="91425" rIns="91425" bIns="91425" anchor="ctr" anchorCtr="0">
            <a:normAutofit/>
          </a:bodyPr>
          <a:lstStyle/>
          <a:p>
            <a:pPr marL="0" lvl="0" indent="0" rtl="0">
              <a:lnSpc>
                <a:spcPct val="90000"/>
              </a:lnSpc>
              <a:spcBef>
                <a:spcPts val="0"/>
              </a:spcBef>
              <a:spcAft>
                <a:spcPts val="600"/>
              </a:spcAft>
              <a:buNone/>
            </a:pPr>
            <a:fld id="{00000000-1234-1234-1234-123412341234}" type="slidenum">
              <a:rPr lang="en" sz="900"/>
              <a:pPr marL="0" lvl="0" indent="0" rtl="0">
                <a:lnSpc>
                  <a:spcPct val="90000"/>
                </a:lnSpc>
                <a:spcBef>
                  <a:spcPts val="0"/>
                </a:spcBef>
                <a:spcAft>
                  <a:spcPts val="600"/>
                </a:spcAft>
                <a:buNone/>
              </a:pPr>
              <a:t>53</a:t>
            </a:fld>
            <a:endParaRPr lang="en" sz="900"/>
          </a:p>
        </p:txBody>
      </p:sp>
      <p:sp>
        <p:nvSpPr>
          <p:cNvPr id="4067" name="Google Shape;4067;p36"/>
          <p:cNvSpPr txBox="1">
            <a:spLocks noGrp="1"/>
          </p:cNvSpPr>
          <p:nvPr>
            <p:ph type="title" idx="4294967295"/>
          </p:nvPr>
        </p:nvSpPr>
        <p:spPr>
          <a:xfrm>
            <a:off x="640231" y="618086"/>
            <a:ext cx="6761163" cy="857250"/>
          </a:xfrm>
        </p:spPr>
        <p:txBody>
          <a:bodyPr spcFirstLastPara="1" wrap="square" lIns="91425" tIns="91425" rIns="91425" bIns="91425" anchor="b" anchorCtr="0">
            <a:normAutofit/>
          </a:bodyPr>
          <a:lstStyle/>
          <a:p>
            <a:pPr marL="0" lvl="0" indent="0" rtl="0">
              <a:spcBef>
                <a:spcPts val="0"/>
              </a:spcBef>
              <a:spcAft>
                <a:spcPts val="0"/>
              </a:spcAft>
              <a:buNone/>
            </a:pPr>
            <a:r>
              <a:rPr lang="en" dirty="0"/>
              <a:t>PATHSIM Tests</a:t>
            </a:r>
            <a:endParaRPr lang="en-US" dirty="0"/>
          </a:p>
        </p:txBody>
      </p:sp>
      <p:graphicFrame>
        <p:nvGraphicFramePr>
          <p:cNvPr id="4071" name="Google Shape;4068;p36">
            <a:extLst>
              <a:ext uri="{FF2B5EF4-FFF2-40B4-BE49-F238E27FC236}">
                <a16:creationId xmlns:a16="http://schemas.microsoft.com/office/drawing/2014/main" id="{477B5027-2A10-4479-A693-74C23E9C578C}"/>
              </a:ext>
            </a:extLst>
          </p:cNvPr>
          <p:cNvGraphicFramePr/>
          <p:nvPr/>
        </p:nvGraphicFramePr>
        <p:xfrm>
          <a:off x="640231" y="1739701"/>
          <a:ext cx="6761100" cy="2980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7495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32"/>
          <p:cNvSpPr txBox="1">
            <a:spLocks noGrp="1"/>
          </p:cNvSpPr>
          <p:nvPr>
            <p:ph type="body" idx="4294967295"/>
          </p:nvPr>
        </p:nvSpPr>
        <p:spPr>
          <a:xfrm>
            <a:off x="640231" y="1200862"/>
            <a:ext cx="27477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3000" dirty="0">
                <a:solidFill>
                  <a:srgbClr val="0B87A1"/>
                </a:solidFill>
                <a:latin typeface="Dosis ExtraLight"/>
                <a:ea typeface="Dosis ExtraLight"/>
                <a:cs typeface="Dosis ExtraLight"/>
                <a:sym typeface="Dosis ExtraLight"/>
              </a:rPr>
              <a:t>1. Paths with Common Source or 2. Common Destination</a:t>
            </a:r>
          </a:p>
          <a:p>
            <a:pPr marL="0" lvl="0" indent="0">
              <a:buNone/>
            </a:pPr>
            <a:r>
              <a:rPr lang="en-US" sz="1800" dirty="0"/>
              <a:t>Two paths (A and B), with the same starting point, but different random ending points</a:t>
            </a:r>
          </a:p>
          <a:p>
            <a:pPr marL="285750" lvl="0" indent="-285750">
              <a:buFontTx/>
              <a:buChar char="-"/>
            </a:pPr>
            <a:r>
              <a:rPr lang="en-US" sz="1800" dirty="0"/>
              <a:t>Yielded same results for destination paths</a:t>
            </a:r>
          </a:p>
          <a:p>
            <a:pPr marL="0" lvl="0" indent="0">
              <a:buNone/>
            </a:pPr>
            <a:endParaRPr lang="en-US" sz="1800" dirty="0"/>
          </a:p>
        </p:txBody>
      </p:sp>
      <p:sp>
        <p:nvSpPr>
          <p:cNvPr id="4024" name="Google Shape;4024;p3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54</a:t>
            </a:fld>
            <a:endParaRPr/>
          </a:p>
        </p:txBody>
      </p:sp>
      <p:pic>
        <p:nvPicPr>
          <p:cNvPr id="6" name="Picture 5">
            <a:extLst>
              <a:ext uri="{FF2B5EF4-FFF2-40B4-BE49-F238E27FC236}">
                <a16:creationId xmlns:a16="http://schemas.microsoft.com/office/drawing/2014/main" id="{FBAA82A6-6CD6-4F6B-BACE-9DB31976BE7A}"/>
              </a:ext>
            </a:extLst>
          </p:cNvPr>
          <p:cNvPicPr/>
          <p:nvPr/>
        </p:nvPicPr>
        <p:blipFill rotWithShape="1">
          <a:blip r:embed="rId3" cstate="print">
            <a:extLst>
              <a:ext uri="{28A0092B-C50C-407E-A947-70E740481C1C}">
                <a14:useLocalDpi xmlns:a14="http://schemas.microsoft.com/office/drawing/2010/main" val="0"/>
              </a:ext>
            </a:extLst>
          </a:blip>
          <a:srcRect l="28191" t="6638" r="24733" b="10436"/>
          <a:stretch/>
        </p:blipFill>
        <p:spPr bwMode="auto">
          <a:xfrm>
            <a:off x="3716705" y="685282"/>
            <a:ext cx="3421760" cy="339798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7984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32"/>
          <p:cNvSpPr txBox="1">
            <a:spLocks noGrp="1"/>
          </p:cNvSpPr>
          <p:nvPr>
            <p:ph type="body" idx="4294967295"/>
          </p:nvPr>
        </p:nvSpPr>
        <p:spPr>
          <a:xfrm>
            <a:off x="727522" y="1436861"/>
            <a:ext cx="27477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3000" dirty="0">
                <a:solidFill>
                  <a:srgbClr val="0B87A1"/>
                </a:solidFill>
                <a:latin typeface="Dosis ExtraLight"/>
                <a:ea typeface="Dosis ExtraLight"/>
                <a:cs typeface="Dosis ExtraLight"/>
                <a:sym typeface="Dosis ExtraLight"/>
              </a:rPr>
              <a:t>3. Paths with a Common Midpoint</a:t>
            </a:r>
          </a:p>
          <a:p>
            <a:pPr marL="0" lvl="0" indent="0" algn="l" rtl="0">
              <a:spcBef>
                <a:spcPts val="600"/>
              </a:spcBef>
              <a:spcAft>
                <a:spcPts val="0"/>
              </a:spcAft>
              <a:buNone/>
            </a:pPr>
            <a:r>
              <a:rPr lang="en-US" sz="1800" dirty="0"/>
              <a:t>Two paths (A and B), that meet somewhere in the middle but have random starting and ending points.</a:t>
            </a:r>
          </a:p>
          <a:p>
            <a:pPr marL="285750" lvl="0" indent="-285750" algn="l" rtl="0">
              <a:spcBef>
                <a:spcPts val="600"/>
              </a:spcBef>
              <a:spcAft>
                <a:spcPts val="0"/>
              </a:spcAft>
              <a:buFontTx/>
              <a:buChar char="-"/>
            </a:pPr>
            <a:r>
              <a:rPr lang="en-US" sz="1800" dirty="0"/>
              <a:t>Was a combination of paths from first test and 3 extra random paths using midpoint</a:t>
            </a:r>
          </a:p>
        </p:txBody>
      </p:sp>
      <p:sp>
        <p:nvSpPr>
          <p:cNvPr id="4024" name="Google Shape;4024;p3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55</a:t>
            </a:fld>
            <a:endParaRPr/>
          </a:p>
        </p:txBody>
      </p:sp>
      <p:pic>
        <p:nvPicPr>
          <p:cNvPr id="6" name="Picture 5">
            <a:extLst>
              <a:ext uri="{FF2B5EF4-FFF2-40B4-BE49-F238E27FC236}">
                <a16:creationId xmlns:a16="http://schemas.microsoft.com/office/drawing/2014/main" id="{4D882565-96BE-418E-BBCB-1DECF6A9E7F1}"/>
              </a:ext>
            </a:extLst>
          </p:cNvPr>
          <p:cNvPicPr/>
          <p:nvPr/>
        </p:nvPicPr>
        <p:blipFill rotWithShape="1">
          <a:blip r:embed="rId3" cstate="print">
            <a:extLst>
              <a:ext uri="{28A0092B-C50C-407E-A947-70E740481C1C}">
                <a14:useLocalDpi xmlns:a14="http://schemas.microsoft.com/office/drawing/2010/main" val="0"/>
              </a:ext>
            </a:extLst>
          </a:blip>
          <a:srcRect l="28191" t="6344" r="24405" b="9705"/>
          <a:stretch/>
        </p:blipFill>
        <p:spPr bwMode="auto">
          <a:xfrm>
            <a:off x="3952865" y="797914"/>
            <a:ext cx="3553559" cy="354767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6184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22"/>
        <p:cNvGrpSpPr/>
        <p:nvPr/>
      </p:nvGrpSpPr>
      <p:grpSpPr>
        <a:xfrm>
          <a:off x="0" y="0"/>
          <a:ext cx="0" cy="0"/>
          <a:chOff x="0" y="0"/>
          <a:chExt cx="0" cy="0"/>
        </a:xfrm>
      </p:grpSpPr>
      <p:sp>
        <p:nvSpPr>
          <p:cNvPr id="4023" name="Google Shape;4023;p32"/>
          <p:cNvSpPr txBox="1">
            <a:spLocks noGrp="1"/>
          </p:cNvSpPr>
          <p:nvPr>
            <p:ph type="body" idx="4294967295"/>
          </p:nvPr>
        </p:nvSpPr>
        <p:spPr>
          <a:xfrm>
            <a:off x="664569" y="601487"/>
            <a:ext cx="2747700" cy="2421779"/>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US" sz="3000" dirty="0">
                <a:solidFill>
                  <a:srgbClr val="0B87A1"/>
                </a:solidFill>
                <a:latin typeface="Dosis ExtraLight"/>
                <a:ea typeface="Dosis ExtraLight"/>
                <a:cs typeface="Dosis ExtraLight"/>
                <a:sym typeface="Dosis ExtraLight"/>
              </a:rPr>
              <a:t>4. Proximity Paths</a:t>
            </a:r>
          </a:p>
          <a:p>
            <a:pPr marL="76200" indent="0">
              <a:buNone/>
            </a:pPr>
            <a:r>
              <a:rPr lang="en-US" sz="1600" dirty="0"/>
              <a:t>Used a series of random points in a radius near each other (5) for both starting and ending points to create 925 very similar paths</a:t>
            </a:r>
          </a:p>
          <a:p>
            <a:pPr>
              <a:buFontTx/>
              <a:buChar char="-"/>
            </a:pPr>
            <a:endParaRPr lang="en-US" sz="1600" dirty="0"/>
          </a:p>
        </p:txBody>
      </p:sp>
      <p:sp>
        <p:nvSpPr>
          <p:cNvPr id="4024" name="Google Shape;4024;p3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56</a:t>
            </a:fld>
            <a:endParaRPr/>
          </a:p>
        </p:txBody>
      </p:sp>
      <p:pic>
        <p:nvPicPr>
          <p:cNvPr id="7" name="Picture 6">
            <a:extLst>
              <a:ext uri="{FF2B5EF4-FFF2-40B4-BE49-F238E27FC236}">
                <a16:creationId xmlns:a16="http://schemas.microsoft.com/office/drawing/2014/main" id="{D82B5B64-77F6-4606-916A-164E15652833}"/>
              </a:ext>
            </a:extLst>
          </p:cNvPr>
          <p:cNvPicPr/>
          <p:nvPr/>
        </p:nvPicPr>
        <p:blipFill>
          <a:blip r:embed="rId3"/>
          <a:srcRect/>
          <a:stretch/>
        </p:blipFill>
        <p:spPr>
          <a:xfrm>
            <a:off x="3949989" y="825976"/>
            <a:ext cx="3359424" cy="3491548"/>
          </a:xfrm>
          <a:prstGeom prst="rect">
            <a:avLst/>
          </a:prstGeom>
        </p:spPr>
      </p:pic>
      <p:pic>
        <p:nvPicPr>
          <p:cNvPr id="8" name="Picture 7">
            <a:extLst>
              <a:ext uri="{FF2B5EF4-FFF2-40B4-BE49-F238E27FC236}">
                <a16:creationId xmlns:a16="http://schemas.microsoft.com/office/drawing/2014/main" id="{470D64F8-207A-4C17-B76D-789993A1720E}"/>
              </a:ext>
            </a:extLst>
          </p:cNvPr>
          <p:cNvPicPr/>
          <p:nvPr/>
        </p:nvPicPr>
        <p:blipFill rotWithShape="1">
          <a:blip r:embed="rId4" cstate="print">
            <a:extLst>
              <a:ext uri="{28A0092B-C50C-407E-A947-70E740481C1C}">
                <a14:useLocalDpi xmlns:a14="http://schemas.microsoft.com/office/drawing/2010/main" val="0"/>
              </a:ext>
            </a:extLst>
          </a:blip>
          <a:srcRect l="52622" t="7245" r="17666" b="57246"/>
          <a:stretch/>
        </p:blipFill>
        <p:spPr bwMode="auto">
          <a:xfrm>
            <a:off x="1058772" y="2910458"/>
            <a:ext cx="1704608" cy="149644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614161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D3EBD5"/>
                </a:solidFill>
              </a:rPr>
              <a:t>PATHSIM</a:t>
            </a:r>
            <a:endParaRPr sz="7200" dirty="0">
              <a:solidFill>
                <a:srgbClr val="D3EBD5"/>
              </a:solidFill>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57</a:t>
            </a:fld>
            <a:endParaRPr/>
          </a:p>
        </p:txBody>
      </p:sp>
      <p:sp>
        <p:nvSpPr>
          <p:cNvPr id="19" name="TextBox 18">
            <a:extLst>
              <a:ext uri="{FF2B5EF4-FFF2-40B4-BE49-F238E27FC236}">
                <a16:creationId xmlns:a16="http://schemas.microsoft.com/office/drawing/2014/main" id="{0A3E3D93-0A02-41BF-95AB-FA73F3363C3C}"/>
              </a:ext>
            </a:extLst>
          </p:cNvPr>
          <p:cNvSpPr txBox="1"/>
          <p:nvPr/>
        </p:nvSpPr>
        <p:spPr>
          <a:xfrm>
            <a:off x="3979226" y="778951"/>
            <a:ext cx="4572000" cy="4031873"/>
          </a:xfrm>
          <a:prstGeom prst="rect">
            <a:avLst/>
          </a:prstGeom>
          <a:noFill/>
        </p:spPr>
        <p:txBody>
          <a:bodyPr wrap="square">
            <a:spAutoFit/>
          </a:bodyPr>
          <a:lstStyle/>
          <a:p>
            <a:pPr marL="457200" indent="-457200">
              <a:spcBef>
                <a:spcPts val="600"/>
              </a:spcBef>
              <a:buClr>
                <a:schemeClr val="accent1"/>
              </a:buClr>
              <a:buSzPts val="2400"/>
              <a:buFont typeface="+mj-lt"/>
              <a:buAutoNum type="arabicPeriod"/>
            </a:pPr>
            <a:r>
              <a:rPr lang="en-US" sz="2400" dirty="0">
                <a:solidFill>
                  <a:schemeClr val="accent2"/>
                </a:solidFill>
                <a:latin typeface="Titillium Web Light"/>
                <a:sym typeface="Titillium Web Light"/>
              </a:rPr>
              <a:t>Contact Tracing</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Cellphone LTE Network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VECSIM Prior Work</a:t>
            </a:r>
          </a:p>
          <a:p>
            <a:pPr marL="457200" indent="-457200">
              <a:spcBef>
                <a:spcPts val="600"/>
              </a:spcBef>
              <a:buClr>
                <a:schemeClr val="accent1"/>
              </a:buClr>
              <a:buSzPts val="2400"/>
              <a:buFont typeface="+mj-lt"/>
              <a:buAutoNum type="arabicPeriod"/>
            </a:pPr>
            <a:r>
              <a:rPr lang="en-US" sz="2400" dirty="0">
                <a:solidFill>
                  <a:srgbClr val="FFC000"/>
                </a:solidFill>
                <a:latin typeface="Titillium Web Light"/>
                <a:sym typeface="Titillium Web Light"/>
              </a:rPr>
              <a:t>PATHSIM</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Distance Estimation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Path Generation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Tests</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Evaluation</a:t>
            </a:r>
          </a:p>
          <a:p>
            <a:pPr marL="457200" indent="-457200">
              <a:spcBef>
                <a:spcPts val="600"/>
              </a:spcBef>
              <a:buClr>
                <a:schemeClr val="accent1"/>
              </a:buClr>
              <a:buSzPts val="2400"/>
              <a:buFont typeface="+mj-lt"/>
              <a:buAutoNum type="arabicPeriod" startAt="5"/>
            </a:pPr>
            <a:r>
              <a:rPr lang="en-US" sz="2400" dirty="0">
                <a:solidFill>
                  <a:srgbClr val="80BFB7"/>
                </a:solidFill>
                <a:latin typeface="Titillium Web Light"/>
                <a:sym typeface="Titillium Web Light"/>
              </a:rPr>
              <a:t>PATHSIM Conclusions</a:t>
            </a:r>
          </a:p>
        </p:txBody>
      </p:sp>
      <p:pic>
        <p:nvPicPr>
          <p:cNvPr id="5" name="Picture 4" descr="Pathsim">
            <a:extLst>
              <a:ext uri="{FF2B5EF4-FFF2-40B4-BE49-F238E27FC236}">
                <a16:creationId xmlns:a16="http://schemas.microsoft.com/office/drawing/2014/main" id="{47810B9A-D73B-4328-B500-792FB7D0E9D5}"/>
              </a:ext>
            </a:extLst>
          </p:cNvPr>
          <p:cNvPicPr>
            <a:picLocks noChangeAspect="1"/>
          </p:cNvPicPr>
          <p:nvPr/>
        </p:nvPicPr>
        <p:blipFill>
          <a:blip r:embed="rId3"/>
          <a:stretch>
            <a:fillRect/>
          </a:stretch>
        </p:blipFill>
        <p:spPr>
          <a:xfrm>
            <a:off x="685800" y="3606730"/>
            <a:ext cx="3379960" cy="1407314"/>
          </a:xfrm>
          <a:prstGeom prst="rect">
            <a:avLst/>
          </a:prstGeom>
        </p:spPr>
      </p:pic>
    </p:spTree>
    <p:extLst>
      <p:ext uri="{BB962C8B-B14F-4D97-AF65-F5344CB8AC3E}">
        <p14:creationId xmlns:p14="http://schemas.microsoft.com/office/powerpoint/2010/main" val="4732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9">
                                            <p:txEl>
                                              <p:pRg st="7" end="7"/>
                                            </p:txEl>
                                          </p:spTgt>
                                        </p:tgtEl>
                                        <p:attrNameLst>
                                          <p:attrName>style.color</p:attrName>
                                        </p:attrNameLst>
                                      </p:cBhvr>
                                      <p:to>
                                        <a:srgbClr val="FFC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60" name="Google Shape;3960;p2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58</a:t>
            </a:fld>
            <a:endParaRPr/>
          </a:p>
        </p:txBody>
      </p:sp>
      <p:pic>
        <p:nvPicPr>
          <p:cNvPr id="3" name="Picture 2">
            <a:extLst>
              <a:ext uri="{FF2B5EF4-FFF2-40B4-BE49-F238E27FC236}">
                <a16:creationId xmlns:a16="http://schemas.microsoft.com/office/drawing/2014/main" id="{5BDDB1F8-0471-439E-B740-88DAF1C02DB6}"/>
              </a:ext>
            </a:extLst>
          </p:cNvPr>
          <p:cNvPicPr>
            <a:picLocks noChangeAspect="1"/>
          </p:cNvPicPr>
          <p:nvPr/>
        </p:nvPicPr>
        <p:blipFill>
          <a:blip r:embed="rId3"/>
          <a:stretch>
            <a:fillRect/>
          </a:stretch>
        </p:blipFill>
        <p:spPr>
          <a:xfrm>
            <a:off x="3629188" y="1537273"/>
            <a:ext cx="4243904" cy="3182928"/>
          </a:xfrm>
          <a:prstGeom prst="rect">
            <a:avLst/>
          </a:prstGeom>
        </p:spPr>
      </p:pic>
      <p:sp>
        <p:nvSpPr>
          <p:cNvPr id="9" name="TextBox 8">
            <a:extLst>
              <a:ext uri="{FF2B5EF4-FFF2-40B4-BE49-F238E27FC236}">
                <a16:creationId xmlns:a16="http://schemas.microsoft.com/office/drawing/2014/main" id="{CECFBD90-EC26-4942-9FB5-1203AB79452A}"/>
              </a:ext>
            </a:extLst>
          </p:cNvPr>
          <p:cNvSpPr txBox="1"/>
          <p:nvPr/>
        </p:nvSpPr>
        <p:spPr>
          <a:xfrm>
            <a:off x="438150" y="409486"/>
            <a:ext cx="7251700" cy="646331"/>
          </a:xfrm>
          <a:prstGeom prst="rect">
            <a:avLst/>
          </a:prstGeom>
          <a:noFill/>
        </p:spPr>
        <p:txBody>
          <a:bodyPr wrap="square">
            <a:spAutoFit/>
          </a:bodyPr>
          <a:lstStyle/>
          <a:p>
            <a:r>
              <a:rPr kumimoji="0" lang="en" sz="3600" b="0" i="0" u="none" strike="noStrike" kern="0" cap="none" spc="0" normalizeH="0" baseline="0" noProof="0" dirty="0">
                <a:ln>
                  <a:noFill/>
                </a:ln>
                <a:solidFill>
                  <a:srgbClr val="0B87A1"/>
                </a:solidFill>
                <a:effectLst/>
                <a:uLnTx/>
                <a:uFillTx/>
                <a:latin typeface="Dosis ExtraLight"/>
                <a:sym typeface="Dosis ExtraLight"/>
              </a:rPr>
              <a:t>PATHSIM IMPROVEMENT OVER VECSIM</a:t>
            </a:r>
            <a:endParaRPr lang="en-US" dirty="0"/>
          </a:p>
        </p:txBody>
      </p:sp>
      <p:sp>
        <p:nvSpPr>
          <p:cNvPr id="6" name="Google Shape;4068;p36">
            <a:extLst>
              <a:ext uri="{FF2B5EF4-FFF2-40B4-BE49-F238E27FC236}">
                <a16:creationId xmlns:a16="http://schemas.microsoft.com/office/drawing/2014/main" id="{23224C2F-2CCC-4D4E-B805-81CBEC45D6EE}"/>
              </a:ext>
            </a:extLst>
          </p:cNvPr>
          <p:cNvSpPr txBox="1">
            <a:spLocks/>
          </p:cNvSpPr>
          <p:nvPr/>
        </p:nvSpPr>
        <p:spPr>
          <a:xfrm>
            <a:off x="403075" y="1537273"/>
            <a:ext cx="3180330" cy="277240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81000">
              <a:spcBef>
                <a:spcPts val="600"/>
              </a:spcBef>
              <a:buClr>
                <a:schemeClr val="tx1"/>
              </a:buClr>
              <a:buSzPts val="2400"/>
              <a:buFont typeface="Arial"/>
              <a:buChar char="▪"/>
            </a:pPr>
            <a:r>
              <a:rPr lang="en-US" sz="2000" dirty="0">
                <a:solidFill>
                  <a:schemeClr val="dk1"/>
                </a:solidFill>
                <a:latin typeface="Titillium Web Light"/>
                <a:sym typeface="Titillium Web Light"/>
              </a:rPr>
              <a:t>109,827 pairs of points</a:t>
            </a:r>
          </a:p>
          <a:p>
            <a:pPr marL="457200" indent="-381000">
              <a:spcBef>
                <a:spcPts val="600"/>
              </a:spcBef>
              <a:buClr>
                <a:schemeClr val="tx1"/>
              </a:buClr>
              <a:buSzPts val="2400"/>
              <a:buFont typeface="Arial"/>
              <a:buChar char="▪"/>
            </a:pPr>
            <a:r>
              <a:rPr lang="en-US" sz="2000" dirty="0">
                <a:solidFill>
                  <a:schemeClr val="dk1"/>
                </a:solidFill>
                <a:latin typeface="Titillium Web Light"/>
                <a:sym typeface="Titillium Web Light"/>
              </a:rPr>
              <a:t>Vecsim failed ~22% to produce a similarity score</a:t>
            </a:r>
          </a:p>
          <a:p>
            <a:pPr marL="457200" indent="-381000">
              <a:spcBef>
                <a:spcPts val="600"/>
              </a:spcBef>
              <a:buClr>
                <a:schemeClr val="tx1"/>
              </a:buClr>
              <a:buSzPts val="2400"/>
              <a:buFont typeface="Arial"/>
              <a:buChar char="▪"/>
            </a:pPr>
            <a:r>
              <a:rPr lang="en-US" sz="2000" dirty="0">
                <a:solidFill>
                  <a:schemeClr val="dk1"/>
                </a:solidFill>
                <a:latin typeface="Titillium Web Light"/>
                <a:sym typeface="Titillium Web Light"/>
              </a:rPr>
              <a:t>Pathsim only 5%</a:t>
            </a:r>
          </a:p>
          <a:p>
            <a:pPr marL="457200" indent="-381000">
              <a:spcBef>
                <a:spcPts val="600"/>
              </a:spcBef>
              <a:buClr>
                <a:schemeClr val="tx1"/>
              </a:buClr>
              <a:buSzPts val="2400"/>
              <a:buFont typeface="Arial"/>
              <a:buChar char="▪"/>
            </a:pPr>
            <a:r>
              <a:rPr lang="en-US" sz="2000" dirty="0">
                <a:solidFill>
                  <a:schemeClr val="dk1"/>
                </a:solidFill>
                <a:latin typeface="Titillium Web Light"/>
                <a:sym typeface="Titillium Web Light"/>
              </a:rPr>
              <a:t>Holds the same with or without DPD (since Vecsim does the validity check first)</a:t>
            </a:r>
          </a:p>
        </p:txBody>
      </p:sp>
    </p:spTree>
    <p:extLst>
      <p:ext uri="{BB962C8B-B14F-4D97-AF65-F5344CB8AC3E}">
        <p14:creationId xmlns:p14="http://schemas.microsoft.com/office/powerpoint/2010/main" val="31249049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957"/>
        <p:cNvGrpSpPr/>
        <p:nvPr/>
      </p:nvGrpSpPr>
      <p:grpSpPr>
        <a:xfrm>
          <a:off x="0" y="0"/>
          <a:ext cx="0" cy="0"/>
          <a:chOff x="0" y="0"/>
          <a:chExt cx="0" cy="0"/>
        </a:xfrm>
      </p:grpSpPr>
      <p:sp>
        <p:nvSpPr>
          <p:cNvPr id="3960" name="Google Shape;3960;p2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59</a:t>
            </a:fld>
            <a:endParaRPr/>
          </a:p>
        </p:txBody>
      </p:sp>
      <p:sp>
        <p:nvSpPr>
          <p:cNvPr id="8" name="TextBox 7">
            <a:extLst>
              <a:ext uri="{FF2B5EF4-FFF2-40B4-BE49-F238E27FC236}">
                <a16:creationId xmlns:a16="http://schemas.microsoft.com/office/drawing/2014/main" id="{DBD0EC77-90CD-4DED-8DC5-EC112489796D}"/>
              </a:ext>
            </a:extLst>
          </p:cNvPr>
          <p:cNvSpPr txBox="1"/>
          <p:nvPr/>
        </p:nvSpPr>
        <p:spPr>
          <a:xfrm>
            <a:off x="438150" y="409486"/>
            <a:ext cx="7251700" cy="646331"/>
          </a:xfrm>
          <a:prstGeom prst="rect">
            <a:avLst/>
          </a:prstGeom>
          <a:noFill/>
        </p:spPr>
        <p:txBody>
          <a:bodyPr wrap="square">
            <a:spAutoFit/>
          </a:bodyPr>
          <a:lstStyle/>
          <a:p>
            <a:r>
              <a:rPr kumimoji="0" lang="en" sz="3600" b="0" i="0" u="none" strike="noStrike" kern="0" cap="none" spc="0" normalizeH="0" baseline="0" noProof="0" dirty="0">
                <a:ln>
                  <a:noFill/>
                </a:ln>
                <a:solidFill>
                  <a:srgbClr val="0B87A1"/>
                </a:solidFill>
                <a:effectLst/>
                <a:uLnTx/>
                <a:uFillTx/>
                <a:latin typeface="Dosis ExtraLight"/>
                <a:sym typeface="Dosis ExtraLight"/>
              </a:rPr>
              <a:t>PATHSIM IMPROVEMENT OVER VECSIM</a:t>
            </a:r>
            <a:endParaRPr lang="en-US" dirty="0"/>
          </a:p>
        </p:txBody>
      </p:sp>
      <p:pic>
        <p:nvPicPr>
          <p:cNvPr id="3" name="Picture 2">
            <a:extLst>
              <a:ext uri="{FF2B5EF4-FFF2-40B4-BE49-F238E27FC236}">
                <a16:creationId xmlns:a16="http://schemas.microsoft.com/office/drawing/2014/main" id="{6A39294F-B6C6-4F80-BF48-2F70A386576A}"/>
              </a:ext>
            </a:extLst>
          </p:cNvPr>
          <p:cNvPicPr>
            <a:picLocks noChangeAspect="1"/>
          </p:cNvPicPr>
          <p:nvPr/>
        </p:nvPicPr>
        <p:blipFill>
          <a:blip r:embed="rId3"/>
          <a:stretch>
            <a:fillRect/>
          </a:stretch>
        </p:blipFill>
        <p:spPr>
          <a:xfrm>
            <a:off x="300267" y="1113873"/>
            <a:ext cx="3721620" cy="2791216"/>
          </a:xfrm>
          <a:prstGeom prst="rect">
            <a:avLst/>
          </a:prstGeom>
        </p:spPr>
      </p:pic>
      <p:pic>
        <p:nvPicPr>
          <p:cNvPr id="5" name="Picture 4">
            <a:extLst>
              <a:ext uri="{FF2B5EF4-FFF2-40B4-BE49-F238E27FC236}">
                <a16:creationId xmlns:a16="http://schemas.microsoft.com/office/drawing/2014/main" id="{3367B710-5E5B-4FC5-9DA4-A91F33645586}"/>
              </a:ext>
            </a:extLst>
          </p:cNvPr>
          <p:cNvPicPr>
            <a:picLocks noChangeAspect="1"/>
          </p:cNvPicPr>
          <p:nvPr/>
        </p:nvPicPr>
        <p:blipFill>
          <a:blip r:embed="rId4"/>
          <a:stretch>
            <a:fillRect/>
          </a:stretch>
        </p:blipFill>
        <p:spPr>
          <a:xfrm>
            <a:off x="4014671" y="1113873"/>
            <a:ext cx="3721621" cy="2791216"/>
          </a:xfrm>
          <a:prstGeom prst="rect">
            <a:avLst/>
          </a:prstGeom>
        </p:spPr>
      </p:pic>
      <p:sp>
        <p:nvSpPr>
          <p:cNvPr id="7" name="TextBox 6">
            <a:extLst>
              <a:ext uri="{FF2B5EF4-FFF2-40B4-BE49-F238E27FC236}">
                <a16:creationId xmlns:a16="http://schemas.microsoft.com/office/drawing/2014/main" id="{0EA8A49E-304C-4FAD-A14A-BE5ED256D68F}"/>
              </a:ext>
            </a:extLst>
          </p:cNvPr>
          <p:cNvSpPr txBox="1"/>
          <p:nvPr/>
        </p:nvSpPr>
        <p:spPr>
          <a:xfrm>
            <a:off x="738027" y="4005782"/>
            <a:ext cx="6843486" cy="1107996"/>
          </a:xfrm>
          <a:prstGeom prst="rect">
            <a:avLst/>
          </a:prstGeom>
          <a:noFill/>
        </p:spPr>
        <p:txBody>
          <a:bodyPr wrap="square">
            <a:spAutoFit/>
          </a:bodyPr>
          <a:lstStyle/>
          <a:p>
            <a:pPr marL="342900" indent="-342900">
              <a:spcBef>
                <a:spcPts val="600"/>
              </a:spcBef>
              <a:buClr>
                <a:schemeClr val="accent1"/>
              </a:buClr>
              <a:buSzPts val="2400"/>
              <a:buFontTx/>
              <a:buChar char="-"/>
            </a:pPr>
            <a:r>
              <a:rPr lang="en-US" dirty="0">
                <a:solidFill>
                  <a:schemeClr val="dk1"/>
                </a:solidFill>
                <a:latin typeface="Titillium Web Light"/>
                <a:sym typeface="Titillium Web Light"/>
              </a:rPr>
              <a:t>Cumulative Density Functions of similarity scores for the similar paths simulation tests</a:t>
            </a:r>
          </a:p>
          <a:p>
            <a:pPr marL="342900" indent="-342900">
              <a:spcBef>
                <a:spcPts val="600"/>
              </a:spcBef>
              <a:buClr>
                <a:schemeClr val="accent1"/>
              </a:buClr>
              <a:buSzPts val="2400"/>
              <a:buFontTx/>
              <a:buChar char="-"/>
            </a:pPr>
            <a:r>
              <a:rPr lang="en-US" dirty="0">
                <a:solidFill>
                  <a:schemeClr val="dk1"/>
                </a:solidFill>
                <a:latin typeface="Titillium Web Light"/>
                <a:sym typeface="Titillium Web Light"/>
              </a:rPr>
              <a:t>Higher accuracy with DPD</a:t>
            </a:r>
          </a:p>
          <a:p>
            <a:pPr marL="342900" indent="-342900">
              <a:spcBef>
                <a:spcPts val="600"/>
              </a:spcBef>
              <a:buClr>
                <a:schemeClr val="accent1"/>
              </a:buClr>
              <a:buSzPts val="2400"/>
              <a:buFontTx/>
              <a:buChar char="-"/>
            </a:pPr>
            <a:r>
              <a:rPr lang="en-US" dirty="0">
                <a:solidFill>
                  <a:schemeClr val="dk1"/>
                </a:solidFill>
                <a:latin typeface="Titillium Web Light"/>
                <a:sym typeface="Titillium Web Light"/>
              </a:rPr>
              <a:t>Simple mode performed better than averaged mode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869"/>
        <p:cNvGrpSpPr/>
        <p:nvPr/>
      </p:nvGrpSpPr>
      <p:grpSpPr>
        <a:xfrm>
          <a:off x="0" y="0"/>
          <a:ext cx="0" cy="0"/>
          <a:chOff x="0" y="0"/>
          <a:chExt cx="0" cy="0"/>
        </a:xfrm>
      </p:grpSpPr>
      <p:sp>
        <p:nvSpPr>
          <p:cNvPr id="3870" name="Google Shape;3870;p18"/>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CONTACT TRACING</a:t>
            </a:r>
            <a:endParaRPr dirty="0"/>
          </a:p>
        </p:txBody>
      </p:sp>
      <p:sp>
        <p:nvSpPr>
          <p:cNvPr id="3871" name="Google Shape;3871;p18"/>
          <p:cNvSpPr txBox="1">
            <a:spLocks noGrp="1"/>
          </p:cNvSpPr>
          <p:nvPr>
            <p:ph type="body" idx="1"/>
          </p:nvPr>
        </p:nvSpPr>
        <p:spPr>
          <a:xfrm>
            <a:off x="718300" y="1733550"/>
            <a:ext cx="6761100" cy="2980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a:t>Method of identifying persons who may have become infected with a disease.</a:t>
            </a:r>
          </a:p>
          <a:p>
            <a:pPr marL="457200" lvl="0" indent="-381000" algn="l" rtl="0">
              <a:spcBef>
                <a:spcPts val="0"/>
              </a:spcBef>
              <a:spcAft>
                <a:spcPts val="0"/>
              </a:spcAft>
              <a:buSzPts val="2400"/>
              <a:buChar char="▪"/>
            </a:pPr>
            <a:r>
              <a:rPr lang="en-US" dirty="0"/>
              <a:t>Especially important during COVID-19</a:t>
            </a:r>
          </a:p>
          <a:p>
            <a:pPr marL="457200" lvl="0" indent="-381000" algn="l" rtl="0">
              <a:spcBef>
                <a:spcPts val="0"/>
              </a:spcBef>
              <a:spcAft>
                <a:spcPts val="0"/>
              </a:spcAft>
              <a:buSzPts val="2400"/>
              <a:buChar char="▪"/>
            </a:pPr>
            <a:r>
              <a:rPr lang="en-US" dirty="0"/>
              <a:t>Many lives can be saved just by being able to trace people via their cell phones</a:t>
            </a:r>
          </a:p>
        </p:txBody>
      </p:sp>
      <p:sp>
        <p:nvSpPr>
          <p:cNvPr id="3872" name="Google Shape;3872;p18"/>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36"/>
        <p:cNvGrpSpPr/>
        <p:nvPr/>
      </p:nvGrpSpPr>
      <p:grpSpPr>
        <a:xfrm>
          <a:off x="0" y="0"/>
          <a:ext cx="0" cy="0"/>
          <a:chOff x="0" y="0"/>
          <a:chExt cx="0" cy="0"/>
        </a:xfrm>
      </p:grpSpPr>
      <p:sp>
        <p:nvSpPr>
          <p:cNvPr id="3937" name="Google Shape;3937;p25"/>
          <p:cNvSpPr txBox="1">
            <a:spLocks noGrp="1"/>
          </p:cNvSpPr>
          <p:nvPr>
            <p:ph type="title"/>
          </p:nvPr>
        </p:nvSpPr>
        <p:spPr>
          <a:xfrm>
            <a:off x="718300" y="739375"/>
            <a:ext cx="698425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PATHSIM IMPROVEMENT OVER VECSIM</a:t>
            </a:r>
            <a:endParaRPr dirty="0"/>
          </a:p>
        </p:txBody>
      </p:sp>
      <p:graphicFrame>
        <p:nvGraphicFramePr>
          <p:cNvPr id="3938" name="Google Shape;3938;p25"/>
          <p:cNvGraphicFramePr/>
          <p:nvPr/>
        </p:nvGraphicFramePr>
        <p:xfrm>
          <a:off x="841600" y="1945481"/>
          <a:ext cx="6212400" cy="2465500"/>
        </p:xfrm>
        <a:graphic>
          <a:graphicData uri="http://schemas.openxmlformats.org/drawingml/2006/table">
            <a:tbl>
              <a:tblPr>
                <a:noFill/>
                <a:tableStyleId>{0F24753E-8A85-4BEE-97E2-441CDA198357}</a:tableStyleId>
              </a:tblPr>
              <a:tblGrid>
                <a:gridCol w="1553100">
                  <a:extLst>
                    <a:ext uri="{9D8B030D-6E8A-4147-A177-3AD203B41FA5}">
                      <a16:colId xmlns:a16="http://schemas.microsoft.com/office/drawing/2014/main" val="20000"/>
                    </a:ext>
                  </a:extLst>
                </a:gridCol>
                <a:gridCol w="1553100">
                  <a:extLst>
                    <a:ext uri="{9D8B030D-6E8A-4147-A177-3AD203B41FA5}">
                      <a16:colId xmlns:a16="http://schemas.microsoft.com/office/drawing/2014/main" val="20001"/>
                    </a:ext>
                  </a:extLst>
                </a:gridCol>
                <a:gridCol w="1553100">
                  <a:extLst>
                    <a:ext uri="{9D8B030D-6E8A-4147-A177-3AD203B41FA5}">
                      <a16:colId xmlns:a16="http://schemas.microsoft.com/office/drawing/2014/main" val="20002"/>
                    </a:ext>
                  </a:extLst>
                </a:gridCol>
                <a:gridCol w="1553100">
                  <a:extLst>
                    <a:ext uri="{9D8B030D-6E8A-4147-A177-3AD203B41FA5}">
                      <a16:colId xmlns:a16="http://schemas.microsoft.com/office/drawing/2014/main" val="20003"/>
                    </a:ext>
                  </a:extLst>
                </a:gridCol>
              </a:tblGrid>
              <a:tr h="616375">
                <a:tc>
                  <a:txBody>
                    <a:bodyPr/>
                    <a:lstStyle/>
                    <a:p>
                      <a:pPr marL="0" lvl="0" indent="0" algn="l" rtl="0">
                        <a:spcBef>
                          <a:spcPts val="0"/>
                        </a:spcBef>
                        <a:spcAft>
                          <a:spcPts val="0"/>
                        </a:spcAft>
                        <a:buNone/>
                      </a:pPr>
                      <a:endParaRPr dirty="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lvl="0" indent="0" algn="ctr" rtl="0">
                        <a:spcBef>
                          <a:spcPts val="0"/>
                        </a:spcBef>
                        <a:spcAft>
                          <a:spcPts val="0"/>
                        </a:spcAft>
                        <a:buNone/>
                      </a:pPr>
                      <a:r>
                        <a:rPr lang="en" sz="1100" dirty="0">
                          <a:solidFill>
                            <a:srgbClr val="FFFFFF"/>
                          </a:solidFill>
                          <a:latin typeface="Titillium Web Light"/>
                          <a:ea typeface="Titillium Web Light"/>
                          <a:cs typeface="Titillium Web Light"/>
                          <a:sym typeface="Titillium Web Light"/>
                        </a:rPr>
                        <a:t>PATHSIM</a:t>
                      </a:r>
                      <a:endParaRPr sz="1100" dirty="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lvl="0" indent="0" algn="ctr" rtl="0">
                        <a:spcBef>
                          <a:spcPts val="0"/>
                        </a:spcBef>
                        <a:spcAft>
                          <a:spcPts val="0"/>
                        </a:spcAft>
                        <a:buNone/>
                      </a:pPr>
                      <a:r>
                        <a:rPr lang="en" sz="1100" dirty="0">
                          <a:solidFill>
                            <a:srgbClr val="FFFFFF"/>
                          </a:solidFill>
                          <a:latin typeface="Titillium Web Light"/>
                          <a:ea typeface="Titillium Web Light"/>
                          <a:cs typeface="Titillium Web Light"/>
                          <a:sym typeface="Titillium Web Light"/>
                        </a:rPr>
                        <a:t>VECSIM</a:t>
                      </a:r>
                      <a:endParaRPr sz="1100" dirty="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tc>
                  <a:txBody>
                    <a:bodyPr/>
                    <a:lstStyle/>
                    <a:p>
                      <a:pPr marL="0" lvl="0" indent="0" algn="ctr" rtl="0">
                        <a:spcBef>
                          <a:spcPts val="0"/>
                        </a:spcBef>
                        <a:spcAft>
                          <a:spcPts val="0"/>
                        </a:spcAft>
                        <a:buNone/>
                      </a:pPr>
                      <a:r>
                        <a:rPr lang="en" sz="1100" dirty="0">
                          <a:solidFill>
                            <a:srgbClr val="FFFFFF"/>
                          </a:solidFill>
                          <a:latin typeface="Titillium Web Light"/>
                          <a:ea typeface="Titillium Web Light"/>
                          <a:cs typeface="Titillium Web Light"/>
                          <a:sym typeface="Titillium Web Light"/>
                        </a:rPr>
                        <a:t>IMPROVEMENT</a:t>
                      </a:r>
                      <a:endParaRPr sz="1100" dirty="0">
                        <a:solidFill>
                          <a:srgbClr val="FFFFFF"/>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0B87A1"/>
                      </a:solidFill>
                      <a:prstDash val="solid"/>
                      <a:round/>
                      <a:headEnd type="none" w="sm" len="sm"/>
                      <a:tailEnd type="none" w="sm" len="sm"/>
                    </a:lnB>
                    <a:solidFill>
                      <a:srgbClr val="80BFB7"/>
                    </a:solidFill>
                  </a:tcPr>
                </a:tc>
                <a:extLst>
                  <a:ext uri="{0D108BD9-81ED-4DB2-BD59-A6C34878D82A}">
                    <a16:rowId xmlns:a16="http://schemas.microsoft.com/office/drawing/2014/main" val="10000"/>
                  </a:ext>
                </a:extLst>
              </a:tr>
              <a:tr h="616375">
                <a:tc>
                  <a:txBody>
                    <a:bodyPr/>
                    <a:lstStyle/>
                    <a:p>
                      <a:pPr marL="0" lvl="0" indent="0" algn="r" rtl="0">
                        <a:spcBef>
                          <a:spcPts val="0"/>
                        </a:spcBef>
                        <a:spcAft>
                          <a:spcPts val="0"/>
                        </a:spcAft>
                        <a:buNone/>
                      </a:pPr>
                      <a:r>
                        <a:rPr lang="en-US" sz="1100" dirty="0">
                          <a:solidFill>
                            <a:srgbClr val="0B87A1"/>
                          </a:solidFill>
                          <a:latin typeface="Titillium Web Light"/>
                          <a:ea typeface="Titillium Web Light"/>
                          <a:cs typeface="Titillium Web Light"/>
                          <a:sym typeface="Titillium Web Light"/>
                        </a:rPr>
                        <a:t>Invalid Pairs</a:t>
                      </a:r>
                      <a:endParaRPr sz="1100" dirty="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dirty="0">
                          <a:solidFill>
                            <a:srgbClr val="003B55"/>
                          </a:solidFill>
                          <a:latin typeface="Titillium Web"/>
                          <a:ea typeface="Titillium Web"/>
                          <a:cs typeface="Titillium Web"/>
                          <a:sym typeface="Titillium Web"/>
                        </a:rPr>
                        <a:t>5%</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dirty="0">
                          <a:solidFill>
                            <a:srgbClr val="003B55"/>
                          </a:solidFill>
                          <a:latin typeface="Titillium Web"/>
                          <a:ea typeface="Titillium Web"/>
                          <a:cs typeface="Titillium Web"/>
                          <a:sym typeface="Titillium Web"/>
                        </a:rPr>
                        <a:t>22%</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dirty="0">
                          <a:solidFill>
                            <a:srgbClr val="003B55"/>
                          </a:solidFill>
                          <a:latin typeface="Titillium Web"/>
                          <a:ea typeface="Titillium Web"/>
                          <a:cs typeface="Titillium Web"/>
                          <a:sym typeface="Titillium Web"/>
                        </a:rPr>
                        <a:t>16%</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0B87A1"/>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extLst>
                  <a:ext uri="{0D108BD9-81ED-4DB2-BD59-A6C34878D82A}">
                    <a16:rowId xmlns:a16="http://schemas.microsoft.com/office/drawing/2014/main" val="10001"/>
                  </a:ext>
                </a:extLst>
              </a:tr>
              <a:tr h="616375">
                <a:tc>
                  <a:txBody>
                    <a:bodyPr/>
                    <a:lstStyle/>
                    <a:p>
                      <a:pPr marL="0" lvl="0" indent="0" algn="r" rtl="0">
                        <a:spcBef>
                          <a:spcPts val="0"/>
                        </a:spcBef>
                        <a:spcAft>
                          <a:spcPts val="0"/>
                        </a:spcAft>
                        <a:buNone/>
                      </a:pPr>
                      <a:r>
                        <a:rPr lang="en" sz="1100" dirty="0">
                          <a:solidFill>
                            <a:srgbClr val="0B87A1"/>
                          </a:solidFill>
                          <a:latin typeface="Titillium Web Light"/>
                          <a:ea typeface="Titillium Web Light"/>
                          <a:cs typeface="Titillium Web Light"/>
                          <a:sym typeface="Titillium Web Light"/>
                        </a:rPr>
                        <a:t>Accuracy without DPD</a:t>
                      </a:r>
                      <a:endParaRPr sz="1100" dirty="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rgbClr val="003B55"/>
                          </a:solidFill>
                          <a:latin typeface="Titillium Web"/>
                          <a:ea typeface="Titillium Web"/>
                          <a:cs typeface="Titillium Web"/>
                          <a:sym typeface="Titillium Web"/>
                        </a:rPr>
                        <a:t>84%</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rgbClr val="003B55"/>
                          </a:solidFill>
                          <a:latin typeface="Titillium Web"/>
                          <a:ea typeface="Titillium Web"/>
                          <a:cs typeface="Titillium Web"/>
                          <a:sym typeface="Titillium Web"/>
                        </a:rPr>
                        <a:t>80%</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rgbClr val="003B55"/>
                          </a:solidFill>
                          <a:latin typeface="Titillium Web"/>
                          <a:ea typeface="Titillium Web"/>
                          <a:cs typeface="Titillium Web"/>
                          <a:sym typeface="Titillium Web"/>
                        </a:rPr>
                        <a:t>4%</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tcPr>
                </a:tc>
                <a:extLst>
                  <a:ext uri="{0D108BD9-81ED-4DB2-BD59-A6C34878D82A}">
                    <a16:rowId xmlns:a16="http://schemas.microsoft.com/office/drawing/2014/main" val="10002"/>
                  </a:ext>
                </a:extLst>
              </a:tr>
              <a:tr h="616375">
                <a:tc>
                  <a:txBody>
                    <a:bodyPr/>
                    <a:lstStyle/>
                    <a:p>
                      <a:pPr marL="0" lvl="0" indent="0" algn="r" rtl="0">
                        <a:spcBef>
                          <a:spcPts val="0"/>
                        </a:spcBef>
                        <a:spcAft>
                          <a:spcPts val="0"/>
                        </a:spcAft>
                        <a:buNone/>
                      </a:pPr>
                      <a:r>
                        <a:rPr lang="en" sz="1100" dirty="0">
                          <a:solidFill>
                            <a:srgbClr val="0B87A1"/>
                          </a:solidFill>
                          <a:latin typeface="Titillium Web Light"/>
                          <a:ea typeface="Titillium Web Light"/>
                          <a:cs typeface="Titillium Web Light"/>
                          <a:sym typeface="Titillium Web Light"/>
                        </a:rPr>
                        <a:t>Accuracy with DPD</a:t>
                      </a:r>
                      <a:endParaRPr sz="1100" dirty="0">
                        <a:solidFill>
                          <a:srgbClr val="0B87A1"/>
                        </a:solidFill>
                        <a:latin typeface="Titillium Web Light"/>
                        <a:ea typeface="Titillium Web Light"/>
                        <a:cs typeface="Titillium Web Light"/>
                        <a:sym typeface="Titillium Web Light"/>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dirty="0">
                          <a:solidFill>
                            <a:srgbClr val="003B55"/>
                          </a:solidFill>
                          <a:latin typeface="Titillium Web"/>
                          <a:ea typeface="Titillium Web"/>
                          <a:cs typeface="Titillium Web"/>
                          <a:sym typeface="Titillium Web"/>
                        </a:rPr>
                        <a:t>96%</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dirty="0">
                          <a:solidFill>
                            <a:srgbClr val="003B55"/>
                          </a:solidFill>
                          <a:latin typeface="Titillium Web"/>
                          <a:ea typeface="Titillium Web"/>
                          <a:cs typeface="Titillium Web"/>
                          <a:sym typeface="Titillium Web"/>
                        </a:rPr>
                        <a:t>95%</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tc>
                  <a:txBody>
                    <a:bodyPr/>
                    <a:lstStyle/>
                    <a:p>
                      <a:pPr marL="0" lvl="0" indent="0" algn="ctr" rtl="0">
                        <a:spcBef>
                          <a:spcPts val="0"/>
                        </a:spcBef>
                        <a:spcAft>
                          <a:spcPts val="0"/>
                        </a:spcAft>
                        <a:buNone/>
                      </a:pPr>
                      <a:r>
                        <a:rPr lang="en" b="1" dirty="0">
                          <a:solidFill>
                            <a:srgbClr val="003B55"/>
                          </a:solidFill>
                          <a:latin typeface="Titillium Web"/>
                          <a:ea typeface="Titillium Web"/>
                          <a:cs typeface="Titillium Web"/>
                          <a:sym typeface="Titillium Web"/>
                        </a:rPr>
                        <a:t>1%</a:t>
                      </a:r>
                      <a:endParaRPr b="1" dirty="0">
                        <a:solidFill>
                          <a:srgbClr val="003B55"/>
                        </a:solidFill>
                        <a:latin typeface="Titillium Web"/>
                        <a:ea typeface="Titillium Web"/>
                        <a:cs typeface="Titillium Web"/>
                        <a:sym typeface="Titillium Web"/>
                      </a:endParaRPr>
                    </a:p>
                  </a:txBody>
                  <a:tcPr marL="91425" marR="91425" marT="68575" marB="68575" anchor="ctr">
                    <a:lnL w="9525" cap="flat" cmpd="sng">
                      <a:solidFill>
                        <a:srgbClr val="80BFB7">
                          <a:alpha val="0"/>
                        </a:srgbClr>
                      </a:solidFill>
                      <a:prstDash val="solid"/>
                      <a:round/>
                      <a:headEnd type="none" w="sm" len="sm"/>
                      <a:tailEnd type="none" w="sm" len="sm"/>
                    </a:lnL>
                    <a:lnR w="9525" cap="flat" cmpd="sng">
                      <a:solidFill>
                        <a:srgbClr val="80BFB7">
                          <a:alpha val="0"/>
                        </a:srgbClr>
                      </a:solidFill>
                      <a:prstDash val="solid"/>
                      <a:round/>
                      <a:headEnd type="none" w="sm" len="sm"/>
                      <a:tailEnd type="none" w="sm" len="sm"/>
                    </a:lnR>
                    <a:lnT w="9525" cap="flat" cmpd="sng">
                      <a:solidFill>
                        <a:srgbClr val="80BFB7"/>
                      </a:solidFill>
                      <a:prstDash val="solid"/>
                      <a:round/>
                      <a:headEnd type="none" w="sm" len="sm"/>
                      <a:tailEnd type="none" w="sm" len="sm"/>
                    </a:lnT>
                    <a:lnB w="9525" cap="flat" cmpd="sng">
                      <a:solidFill>
                        <a:srgbClr val="80BFB7"/>
                      </a:solidFill>
                      <a:prstDash val="solid"/>
                      <a:round/>
                      <a:headEnd type="none" w="sm" len="sm"/>
                      <a:tailEnd type="none" w="sm" len="sm"/>
                    </a:lnB>
                    <a:solidFill>
                      <a:srgbClr val="D3EBD5"/>
                    </a:solidFill>
                  </a:tcPr>
                </a:tc>
                <a:extLst>
                  <a:ext uri="{0D108BD9-81ED-4DB2-BD59-A6C34878D82A}">
                    <a16:rowId xmlns:a16="http://schemas.microsoft.com/office/drawing/2014/main" val="10003"/>
                  </a:ext>
                </a:extLst>
              </a:tr>
            </a:tbl>
          </a:graphicData>
        </a:graphic>
      </p:graphicFrame>
      <p:sp>
        <p:nvSpPr>
          <p:cNvPr id="3939" name="Google Shape;3939;p2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76"/>
        <p:cNvGrpSpPr/>
        <p:nvPr/>
      </p:nvGrpSpPr>
      <p:grpSpPr>
        <a:xfrm>
          <a:off x="0" y="0"/>
          <a:ext cx="0" cy="0"/>
          <a:chOff x="0" y="0"/>
          <a:chExt cx="0" cy="0"/>
        </a:xfrm>
      </p:grpSpPr>
      <p:sp>
        <p:nvSpPr>
          <p:cNvPr id="3877" name="Google Shape;3877;p19"/>
          <p:cNvSpPr txBox="1">
            <a:spLocks noGrp="1"/>
          </p:cNvSpPr>
          <p:nvPr>
            <p:ph type="ctrTitle" idx="4294967295"/>
          </p:nvPr>
        </p:nvSpPr>
        <p:spPr>
          <a:xfrm>
            <a:off x="685800" y="2650150"/>
            <a:ext cx="54951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solidFill>
                  <a:srgbClr val="D3EBD5"/>
                </a:solidFill>
              </a:rPr>
              <a:t>PATHSIM</a:t>
            </a:r>
            <a:endParaRPr sz="7200" dirty="0">
              <a:solidFill>
                <a:srgbClr val="D3EBD5"/>
              </a:solidFill>
            </a:endParaRPr>
          </a:p>
        </p:txBody>
      </p:sp>
      <p:sp>
        <p:nvSpPr>
          <p:cNvPr id="3892" name="Google Shape;3892;p19"/>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61</a:t>
            </a:fld>
            <a:endParaRPr/>
          </a:p>
        </p:txBody>
      </p:sp>
      <p:sp>
        <p:nvSpPr>
          <p:cNvPr id="19" name="TextBox 18">
            <a:extLst>
              <a:ext uri="{FF2B5EF4-FFF2-40B4-BE49-F238E27FC236}">
                <a16:creationId xmlns:a16="http://schemas.microsoft.com/office/drawing/2014/main" id="{0A3E3D93-0A02-41BF-95AB-FA73F3363C3C}"/>
              </a:ext>
            </a:extLst>
          </p:cNvPr>
          <p:cNvSpPr txBox="1"/>
          <p:nvPr/>
        </p:nvSpPr>
        <p:spPr>
          <a:xfrm>
            <a:off x="3979226" y="778951"/>
            <a:ext cx="4572000" cy="4031873"/>
          </a:xfrm>
          <a:prstGeom prst="rect">
            <a:avLst/>
          </a:prstGeom>
          <a:noFill/>
        </p:spPr>
        <p:txBody>
          <a:bodyPr wrap="square">
            <a:spAutoFit/>
          </a:bodyPr>
          <a:lstStyle/>
          <a:p>
            <a:pPr marL="457200" indent="-457200">
              <a:spcBef>
                <a:spcPts val="600"/>
              </a:spcBef>
              <a:buClr>
                <a:schemeClr val="accent1"/>
              </a:buClr>
              <a:buSzPts val="2400"/>
              <a:buFont typeface="+mj-lt"/>
              <a:buAutoNum type="arabicPeriod"/>
            </a:pPr>
            <a:r>
              <a:rPr lang="en-US" sz="2400" dirty="0">
                <a:solidFill>
                  <a:schemeClr val="accent2"/>
                </a:solidFill>
                <a:latin typeface="Titillium Web Light"/>
                <a:sym typeface="Titillium Web Light"/>
              </a:rPr>
              <a:t>Contact Tracing</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Cellphone LTE Network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VECSIM Prior Work</a:t>
            </a:r>
          </a:p>
          <a:p>
            <a:pPr marL="457200" indent="-457200">
              <a:spcBef>
                <a:spcPts val="600"/>
              </a:spcBef>
              <a:buClr>
                <a:schemeClr val="accent1"/>
              </a:buClr>
              <a:buSzPts val="2400"/>
              <a:buFont typeface="+mj-lt"/>
              <a:buAutoNum type="arabicPeriod"/>
            </a:pPr>
            <a:r>
              <a:rPr lang="en-US" sz="2400" dirty="0">
                <a:solidFill>
                  <a:srgbClr val="80BFB7"/>
                </a:solidFill>
                <a:latin typeface="Titillium Web Light"/>
                <a:sym typeface="Titillium Web Light"/>
              </a:rPr>
              <a:t>PATHSIM</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Distance Estimation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Path Generation</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Tests</a:t>
            </a:r>
          </a:p>
          <a:p>
            <a:pPr marL="731520" lvl="2" indent="-342900">
              <a:spcBef>
                <a:spcPts val="600"/>
              </a:spcBef>
              <a:buClr>
                <a:schemeClr val="accent1"/>
              </a:buClr>
              <a:buSzPts val="2400"/>
              <a:buFont typeface="Wingdings" panose="05000000000000000000" pitchFamily="2" charset="2"/>
              <a:buChar char="§"/>
            </a:pPr>
            <a:r>
              <a:rPr lang="en-US" sz="2400" dirty="0">
                <a:solidFill>
                  <a:srgbClr val="80BFB7"/>
                </a:solidFill>
                <a:latin typeface="Titillium Web Light"/>
                <a:sym typeface="Titillium Web Light"/>
              </a:rPr>
              <a:t>Evaluation</a:t>
            </a:r>
          </a:p>
          <a:p>
            <a:pPr marL="457200" indent="-457200">
              <a:spcBef>
                <a:spcPts val="600"/>
              </a:spcBef>
              <a:buClr>
                <a:schemeClr val="accent1"/>
              </a:buClr>
              <a:buSzPts val="2400"/>
              <a:buFont typeface="+mj-lt"/>
              <a:buAutoNum type="arabicPeriod" startAt="5"/>
            </a:pPr>
            <a:r>
              <a:rPr lang="en-US" sz="2400" dirty="0">
                <a:solidFill>
                  <a:srgbClr val="80BFB7"/>
                </a:solidFill>
                <a:latin typeface="Titillium Web Light"/>
                <a:sym typeface="Titillium Web Light"/>
              </a:rPr>
              <a:t>PATHSIM Conclusions</a:t>
            </a:r>
          </a:p>
        </p:txBody>
      </p:sp>
      <p:pic>
        <p:nvPicPr>
          <p:cNvPr id="5" name="Picture 4" descr="Pathsim">
            <a:extLst>
              <a:ext uri="{FF2B5EF4-FFF2-40B4-BE49-F238E27FC236}">
                <a16:creationId xmlns:a16="http://schemas.microsoft.com/office/drawing/2014/main" id="{41E16079-9E68-470F-A165-9C539F3E1DDE}"/>
              </a:ext>
            </a:extLst>
          </p:cNvPr>
          <p:cNvPicPr>
            <a:picLocks noChangeAspect="1"/>
          </p:cNvPicPr>
          <p:nvPr/>
        </p:nvPicPr>
        <p:blipFill>
          <a:blip r:embed="rId3"/>
          <a:stretch>
            <a:fillRect/>
          </a:stretch>
        </p:blipFill>
        <p:spPr>
          <a:xfrm>
            <a:off x="685800" y="3606730"/>
            <a:ext cx="3379960" cy="1407314"/>
          </a:xfrm>
          <a:prstGeom prst="rect">
            <a:avLst/>
          </a:prstGeom>
        </p:spPr>
      </p:pic>
    </p:spTree>
    <p:extLst>
      <p:ext uri="{BB962C8B-B14F-4D97-AF65-F5344CB8AC3E}">
        <p14:creationId xmlns:p14="http://schemas.microsoft.com/office/powerpoint/2010/main" val="304803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19">
                                            <p:txEl>
                                              <p:pRg st="8" end="8"/>
                                            </p:txEl>
                                          </p:spTgt>
                                        </p:tgtEl>
                                        <p:attrNameLst>
                                          <p:attrName>style.color</p:attrName>
                                        </p:attrNameLst>
                                      </p:cBhvr>
                                      <p:to>
                                        <a:srgbClr val="FFC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04"/>
        <p:cNvGrpSpPr/>
        <p:nvPr/>
      </p:nvGrpSpPr>
      <p:grpSpPr>
        <a:xfrm>
          <a:off x="0" y="0"/>
          <a:ext cx="0" cy="0"/>
          <a:chOff x="0" y="0"/>
          <a:chExt cx="0" cy="0"/>
        </a:xfrm>
      </p:grpSpPr>
      <p:sp>
        <p:nvSpPr>
          <p:cNvPr id="7" name="Google Shape;3906;p21">
            <a:extLst>
              <a:ext uri="{FF2B5EF4-FFF2-40B4-BE49-F238E27FC236}">
                <a16:creationId xmlns:a16="http://schemas.microsoft.com/office/drawing/2014/main" id="{27273B8F-44BB-4FB4-A508-CE59078C5615}"/>
              </a:ext>
            </a:extLst>
          </p:cNvPr>
          <p:cNvSpPr txBox="1">
            <a:spLocks/>
          </p:cNvSpPr>
          <p:nvPr/>
        </p:nvSpPr>
        <p:spPr>
          <a:xfrm>
            <a:off x="718300" y="1755475"/>
            <a:ext cx="2179200" cy="3094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r>
              <a:rPr kumimoji="0" lang="en-US" sz="1600" b="1" i="0" u="none" strike="noStrike" kern="0" cap="none" spc="0" normalizeH="0" baseline="0" noProof="0" dirty="0">
                <a:ln>
                  <a:noFill/>
                </a:ln>
                <a:solidFill>
                  <a:schemeClr val="accent1"/>
                </a:solidFill>
                <a:effectLst/>
                <a:uLnTx/>
                <a:uFillTx/>
                <a:latin typeface="Titillium Web Light"/>
                <a:sym typeface="Titillium Web Light"/>
              </a:rPr>
              <a:t>Accuracy Improvement</a:t>
            </a:r>
          </a:p>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r>
              <a:rPr kumimoji="0" lang="en-US" sz="1600" b="0" i="0" u="none" strike="noStrike" kern="0" cap="none" spc="0" normalizeH="0" baseline="0" noProof="0" dirty="0">
                <a:ln>
                  <a:noFill/>
                </a:ln>
                <a:solidFill>
                  <a:schemeClr val="accent1"/>
                </a:solidFill>
                <a:effectLst/>
                <a:uLnTx/>
                <a:uFillTx/>
                <a:latin typeface="Titillium Web Light"/>
                <a:sym typeface="Titillium Web Light"/>
              </a:rPr>
              <a:t>Pathsim offered a modest improvement over Vecsim in terms of accuracy</a:t>
            </a:r>
          </a:p>
        </p:txBody>
      </p:sp>
      <p:sp>
        <p:nvSpPr>
          <p:cNvPr id="8" name="Google Shape;3907;p21">
            <a:extLst>
              <a:ext uri="{FF2B5EF4-FFF2-40B4-BE49-F238E27FC236}">
                <a16:creationId xmlns:a16="http://schemas.microsoft.com/office/drawing/2014/main" id="{A602340C-1DA9-41CF-BC74-87F317AC89C8}"/>
              </a:ext>
            </a:extLst>
          </p:cNvPr>
          <p:cNvSpPr txBox="1">
            <a:spLocks/>
          </p:cNvSpPr>
          <p:nvPr/>
        </p:nvSpPr>
        <p:spPr>
          <a:xfrm>
            <a:off x="3009263" y="1755475"/>
            <a:ext cx="2179200" cy="3094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r>
              <a:rPr lang="en-US" sz="1600" b="1" dirty="0">
                <a:solidFill>
                  <a:schemeClr val="accent1"/>
                </a:solidFill>
                <a:latin typeface="Titillium Web Light"/>
                <a:sym typeface="Titillium Web Light"/>
              </a:rPr>
              <a:t>Able to compare Location Pairs that are Connected to Different Base Stations</a:t>
            </a:r>
            <a:endParaRPr kumimoji="0" lang="en-US" sz="1600" b="1" i="0" u="none" strike="noStrike" kern="0" cap="none" spc="0" normalizeH="0" baseline="0" noProof="0" dirty="0">
              <a:ln>
                <a:noFill/>
              </a:ln>
              <a:solidFill>
                <a:schemeClr val="accent1"/>
              </a:solidFill>
              <a:effectLst/>
              <a:uLnTx/>
              <a:uFillTx/>
              <a:latin typeface="Titillium Web Light"/>
              <a:sym typeface="Titillium Web Light"/>
            </a:endParaRPr>
          </a:p>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r>
              <a:rPr kumimoji="0" lang="en-US" sz="1600" b="0" i="0" u="none" strike="noStrike" kern="0" cap="none" spc="0" normalizeH="0" baseline="0" noProof="0" dirty="0">
                <a:ln>
                  <a:noFill/>
                </a:ln>
                <a:solidFill>
                  <a:schemeClr val="accent1"/>
                </a:solidFill>
                <a:effectLst/>
                <a:uLnTx/>
                <a:uFillTx/>
                <a:latin typeface="Titillium Web Light"/>
                <a:sym typeface="Titillium Web Light"/>
              </a:rPr>
              <a:t>Pathsim is able to compute the distance estimate for over 4 times more pairs of points that Vecsim could not.</a:t>
            </a:r>
          </a:p>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endParaRPr kumimoji="0" lang="en-US" sz="1600" b="1" i="0" u="none" strike="noStrike" kern="0" cap="none" spc="0" normalizeH="0" baseline="0" noProof="0" dirty="0">
              <a:ln>
                <a:noFill/>
              </a:ln>
              <a:solidFill>
                <a:schemeClr val="accent1"/>
              </a:solidFill>
              <a:effectLst/>
              <a:uLnTx/>
              <a:uFillTx/>
              <a:latin typeface="Titillium Web Light"/>
              <a:sym typeface="Titillium Web Light"/>
            </a:endParaRPr>
          </a:p>
        </p:txBody>
      </p:sp>
      <p:sp>
        <p:nvSpPr>
          <p:cNvPr id="9" name="Google Shape;3908;p21">
            <a:extLst>
              <a:ext uri="{FF2B5EF4-FFF2-40B4-BE49-F238E27FC236}">
                <a16:creationId xmlns:a16="http://schemas.microsoft.com/office/drawing/2014/main" id="{257ADC7B-7943-416E-959D-EB21FBF6EC1B}"/>
              </a:ext>
            </a:extLst>
          </p:cNvPr>
          <p:cNvSpPr txBox="1">
            <a:spLocks/>
          </p:cNvSpPr>
          <p:nvPr/>
        </p:nvSpPr>
        <p:spPr>
          <a:xfrm>
            <a:off x="5300226" y="1755475"/>
            <a:ext cx="2179200" cy="3094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r>
              <a:rPr kumimoji="0" lang="en-US" sz="1600" b="1" i="0" u="none" strike="noStrike" kern="0" cap="none" spc="0" normalizeH="0" baseline="0" noProof="0" dirty="0">
                <a:ln>
                  <a:noFill/>
                </a:ln>
                <a:solidFill>
                  <a:schemeClr val="accent1"/>
                </a:solidFill>
                <a:effectLst/>
                <a:uLnTx/>
                <a:uFillTx/>
                <a:latin typeface="Titillium Web Light"/>
                <a:sym typeface="Titillium Web Light"/>
              </a:rPr>
              <a:t>Big Future Opportunity</a:t>
            </a:r>
          </a:p>
          <a:p>
            <a:pPr marL="0" marR="0" lvl="0" indent="0" algn="l" defTabSz="914400" rtl="0" eaLnBrk="1" fontAlgn="auto" latinLnBrk="0" hangingPunct="1">
              <a:lnSpc>
                <a:spcPct val="100000"/>
              </a:lnSpc>
              <a:spcBef>
                <a:spcPts val="600"/>
              </a:spcBef>
              <a:spcAft>
                <a:spcPts val="0"/>
              </a:spcAft>
              <a:buClr>
                <a:srgbClr val="D3EBD5"/>
              </a:buClr>
              <a:buSzPts val="1600"/>
              <a:buFont typeface="Titillium Web Light"/>
              <a:buNone/>
              <a:tabLst/>
              <a:defRPr/>
            </a:pPr>
            <a:r>
              <a:rPr kumimoji="0" lang="en-US" sz="1600" b="0" i="0" u="none" strike="noStrike" kern="0" cap="none" spc="0" normalizeH="0" baseline="0" noProof="0" dirty="0">
                <a:ln>
                  <a:noFill/>
                </a:ln>
                <a:solidFill>
                  <a:schemeClr val="accent1"/>
                </a:solidFill>
                <a:effectLst/>
                <a:uLnTx/>
                <a:uFillTx/>
                <a:latin typeface="Titillium Web Light"/>
                <a:sym typeface="Titillium Web Light"/>
              </a:rPr>
              <a:t>Pathsim demonstrates ability to use preprocessing  to generate more accurate measurements while still preserving user privacy.  This will get better with more technology advances.</a:t>
            </a:r>
          </a:p>
        </p:txBody>
      </p:sp>
      <p:sp>
        <p:nvSpPr>
          <p:cNvPr id="10" name="Google Shape;3905;p21">
            <a:extLst>
              <a:ext uri="{FF2B5EF4-FFF2-40B4-BE49-F238E27FC236}">
                <a16:creationId xmlns:a16="http://schemas.microsoft.com/office/drawing/2014/main" id="{FBAE4D60-1515-4FD0-B52C-44C0CB505109}"/>
              </a:ext>
            </a:extLst>
          </p:cNvPr>
          <p:cNvSpPr txBox="1">
            <a:spLocks/>
          </p:cNvSpPr>
          <p:nvPr/>
        </p:nvSpPr>
        <p:spPr>
          <a:xfrm>
            <a:off x="718300" y="739375"/>
            <a:ext cx="676110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600" b="0" i="0" u="none" strike="noStrike" kern="0" cap="none" spc="0" normalizeH="0" baseline="0" noProof="0" dirty="0">
                <a:ln>
                  <a:noFill/>
                </a:ln>
                <a:solidFill>
                  <a:schemeClr val="tx2"/>
                </a:solidFill>
                <a:effectLst/>
                <a:uLnTx/>
                <a:uFillTx/>
                <a:latin typeface="Dosis ExtraLight"/>
                <a:sym typeface="Dosis ExtraLight"/>
              </a:rPr>
              <a:t>5. CONCLUSIONS</a:t>
            </a:r>
            <a:endParaRPr lang="en-US" dirty="0">
              <a:solidFill>
                <a:schemeClr val="tx2"/>
              </a:solidFill>
            </a:endParaRPr>
          </a:p>
        </p:txBody>
      </p:sp>
    </p:spTree>
    <p:extLst>
      <p:ext uri="{BB962C8B-B14F-4D97-AF65-F5344CB8AC3E}">
        <p14:creationId xmlns:p14="http://schemas.microsoft.com/office/powerpoint/2010/main" val="18953968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9" name="Google Shape;4069;p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63</a:t>
            </a:fld>
            <a:endParaRPr/>
          </a:p>
        </p:txBody>
      </p:sp>
      <p:sp>
        <p:nvSpPr>
          <p:cNvPr id="4067" name="Google Shape;4067;p36"/>
          <p:cNvSpPr txBox="1">
            <a:spLocks noGrp="1"/>
          </p:cNvSpPr>
          <p:nvPr>
            <p:ph type="title" idx="4294967295"/>
          </p:nvPr>
        </p:nvSpPr>
        <p:spPr>
          <a:xfrm>
            <a:off x="365881" y="444219"/>
            <a:ext cx="6761163" cy="857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2"/>
                </a:solidFill>
                <a:cs typeface="Arial"/>
                <a:sym typeface="Arial"/>
              </a:rPr>
              <a:t>Pathsim Limitations</a:t>
            </a:r>
            <a:endParaRPr dirty="0">
              <a:solidFill>
                <a:schemeClr val="tx2"/>
              </a:solidFill>
              <a:cs typeface="Arial"/>
              <a:sym typeface="Arial"/>
            </a:endParaRPr>
          </a:p>
        </p:txBody>
      </p:sp>
      <p:sp>
        <p:nvSpPr>
          <p:cNvPr id="4068" name="Google Shape;4068;p36"/>
          <p:cNvSpPr txBox="1">
            <a:spLocks noGrp="1"/>
          </p:cNvSpPr>
          <p:nvPr>
            <p:ph type="body" idx="4294967295"/>
          </p:nvPr>
        </p:nvSpPr>
        <p:spPr>
          <a:xfrm>
            <a:off x="365881" y="1520966"/>
            <a:ext cx="6761163" cy="2979738"/>
          </a:xfrm>
          <a:prstGeom prst="rect">
            <a:avLst/>
          </a:prstGeom>
        </p:spPr>
        <p:txBody>
          <a:bodyPr spcFirstLastPara="1" wrap="square" lIns="91425" tIns="91425" rIns="91425" bIns="91425" anchor="t" anchorCtr="0">
            <a:noAutofit/>
          </a:bodyPr>
          <a:lstStyle/>
          <a:p>
            <a:pPr marL="285750" indent="-285750">
              <a:buClr>
                <a:srgbClr val="D3EBD5"/>
              </a:buClr>
              <a:buSzPts val="1600"/>
              <a:defRPr/>
            </a:pPr>
            <a:r>
              <a:rPr lang="en-US" dirty="0">
                <a:solidFill>
                  <a:schemeClr val="accent1"/>
                </a:solidFill>
                <a:cs typeface="Arial"/>
                <a:sym typeface="Arial"/>
              </a:rPr>
              <a:t>Pathsim is still bound to outdoor methods, but can be complementary to other methods</a:t>
            </a:r>
          </a:p>
          <a:p>
            <a:pPr marL="285750" indent="-285750">
              <a:buClr>
                <a:srgbClr val="D3EBD5"/>
              </a:buClr>
              <a:buSzPts val="1600"/>
              <a:defRPr/>
            </a:pPr>
            <a:r>
              <a:rPr lang="en-US" dirty="0">
                <a:solidFill>
                  <a:schemeClr val="accent1"/>
                </a:solidFill>
                <a:cs typeface="Arial"/>
                <a:sym typeface="Arial"/>
              </a:rPr>
              <a:t>Pathsim assumes all cellphones are oriented in the same direction</a:t>
            </a:r>
          </a:p>
          <a:p>
            <a:pPr marL="285750" indent="-285750">
              <a:buClr>
                <a:srgbClr val="D3EBD5"/>
              </a:buClr>
              <a:buSzPts val="1600"/>
              <a:defRPr/>
            </a:pPr>
            <a:r>
              <a:rPr lang="en-US" dirty="0">
                <a:solidFill>
                  <a:schemeClr val="accent1"/>
                </a:solidFill>
                <a:cs typeface="Arial"/>
                <a:sym typeface="Arial"/>
              </a:rPr>
              <a:t>Also assumes all MRO data belongs to 1 carrier</a:t>
            </a:r>
          </a:p>
          <a:p>
            <a:pPr marL="285750" indent="-285750">
              <a:buClr>
                <a:srgbClr val="D3EBD5"/>
              </a:buClr>
              <a:buSzPts val="1600"/>
              <a:defRPr/>
            </a:pPr>
            <a:r>
              <a:rPr lang="en-US" dirty="0">
                <a:solidFill>
                  <a:schemeClr val="accent1"/>
                </a:solidFill>
                <a:cs typeface="Arial"/>
                <a:sym typeface="Arial"/>
              </a:rPr>
              <a:t>Length of time to become fully adopted might be long due to multiple carriers needing to collaborate</a:t>
            </a:r>
          </a:p>
          <a:p>
            <a:pPr marL="285750" indent="-285750">
              <a:buClr>
                <a:srgbClr val="D3EBD5"/>
              </a:buClr>
              <a:buSzPts val="1600"/>
              <a:defRPr/>
            </a:pPr>
            <a:endParaRPr lang="en-US" dirty="0">
              <a:solidFill>
                <a:schemeClr val="accent1"/>
              </a:solidFill>
              <a:cs typeface="Arial"/>
              <a:sym typeface="Arial"/>
            </a:endParaRPr>
          </a:p>
        </p:txBody>
      </p:sp>
    </p:spTree>
    <p:extLst>
      <p:ext uri="{BB962C8B-B14F-4D97-AF65-F5344CB8AC3E}">
        <p14:creationId xmlns:p14="http://schemas.microsoft.com/office/powerpoint/2010/main" val="20879894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066"/>
        <p:cNvGrpSpPr/>
        <p:nvPr/>
      </p:nvGrpSpPr>
      <p:grpSpPr>
        <a:xfrm>
          <a:off x="0" y="0"/>
          <a:ext cx="0" cy="0"/>
          <a:chOff x="0" y="0"/>
          <a:chExt cx="0" cy="0"/>
        </a:xfrm>
      </p:grpSpPr>
      <p:sp>
        <p:nvSpPr>
          <p:cNvPr id="4069" name="Google Shape;4069;p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64</a:t>
            </a:fld>
            <a:endParaRPr/>
          </a:p>
        </p:txBody>
      </p:sp>
      <p:sp>
        <p:nvSpPr>
          <p:cNvPr id="5" name="Google Shape;4068;p36">
            <a:extLst>
              <a:ext uri="{FF2B5EF4-FFF2-40B4-BE49-F238E27FC236}">
                <a16:creationId xmlns:a16="http://schemas.microsoft.com/office/drawing/2014/main" id="{AA829C46-2A40-4DDE-87D1-4DE205FF3BD9}"/>
              </a:ext>
            </a:extLst>
          </p:cNvPr>
          <p:cNvSpPr txBox="1">
            <a:spLocks/>
          </p:cNvSpPr>
          <p:nvPr/>
        </p:nvSpPr>
        <p:spPr>
          <a:xfrm>
            <a:off x="718300" y="1733550"/>
            <a:ext cx="6761100" cy="2980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600"/>
              </a:spcBef>
              <a:spcAft>
                <a:spcPts val="0"/>
              </a:spcAft>
              <a:buClr>
                <a:srgbClr val="D3EBD5"/>
              </a:buClr>
              <a:buSzPts val="2400"/>
              <a:buFont typeface="Titillium Web Light"/>
              <a:buNone/>
              <a:tabLst/>
              <a:defRPr/>
            </a:pPr>
            <a:r>
              <a:rPr kumimoji="0" lang="en-US" sz="2400" b="0" i="0" u="none" strike="noStrike" kern="0" cap="none" spc="0" normalizeH="0" baseline="0" noProof="0" dirty="0">
                <a:ln>
                  <a:noFill/>
                </a:ln>
                <a:solidFill>
                  <a:schemeClr val="accent1"/>
                </a:solidFill>
                <a:effectLst/>
                <a:uLnTx/>
                <a:uFillTx/>
                <a:latin typeface="Titillium Web Light"/>
                <a:sym typeface="Titillium Web Light"/>
              </a:rPr>
              <a:t>Innovative technology can help Pathsim</a:t>
            </a:r>
          </a:p>
          <a:p>
            <a:pPr marL="342900" marR="0" lvl="0" indent="-342900" algn="l" defTabSz="914400" rtl="0" eaLnBrk="1" fontAlgn="auto" latinLnBrk="0" hangingPunct="1">
              <a:lnSpc>
                <a:spcPct val="100000"/>
              </a:lnSpc>
              <a:spcBef>
                <a:spcPts val="600"/>
              </a:spcBef>
              <a:spcAft>
                <a:spcPts val="0"/>
              </a:spcAft>
              <a:buClr>
                <a:srgbClr val="D3EBD5"/>
              </a:buClr>
              <a:buSzPts val="2400"/>
              <a:buFont typeface="Titillium Web Light"/>
              <a:buChar char="▪"/>
              <a:tabLst/>
              <a:defRPr/>
            </a:pPr>
            <a:r>
              <a:rPr kumimoji="0" lang="en-US" sz="2400" b="0" i="0" u="none" strike="noStrike" kern="0" cap="none" spc="0" normalizeH="0" baseline="0" noProof="0" dirty="0">
                <a:ln>
                  <a:noFill/>
                </a:ln>
                <a:solidFill>
                  <a:schemeClr val="accent1"/>
                </a:solidFill>
                <a:effectLst/>
                <a:uLnTx/>
                <a:uFillTx/>
                <a:latin typeface="Titillium Web Light"/>
                <a:sym typeface="Titillium Web Light"/>
              </a:rPr>
              <a:t>New faster coding languages</a:t>
            </a:r>
          </a:p>
          <a:p>
            <a:pPr marL="342900" marR="0" lvl="0" indent="-342900" algn="l" defTabSz="914400" rtl="0" eaLnBrk="1" fontAlgn="auto" latinLnBrk="0" hangingPunct="1">
              <a:lnSpc>
                <a:spcPct val="100000"/>
              </a:lnSpc>
              <a:spcBef>
                <a:spcPts val="600"/>
              </a:spcBef>
              <a:spcAft>
                <a:spcPts val="0"/>
              </a:spcAft>
              <a:buClr>
                <a:srgbClr val="D3EBD5"/>
              </a:buClr>
              <a:buSzPts val="2400"/>
              <a:buFont typeface="Titillium Web Light"/>
              <a:buChar char="▪"/>
              <a:tabLst/>
              <a:defRPr/>
            </a:pPr>
            <a:r>
              <a:rPr kumimoji="0" lang="en-US" sz="2400" b="0" i="0" u="none" strike="noStrike" kern="0" cap="none" spc="0" normalizeH="0" baseline="0" noProof="0" dirty="0">
                <a:ln>
                  <a:noFill/>
                </a:ln>
                <a:solidFill>
                  <a:schemeClr val="accent1"/>
                </a:solidFill>
                <a:effectLst/>
                <a:uLnTx/>
                <a:uFillTx/>
                <a:latin typeface="Titillium Web Light"/>
                <a:sym typeface="Titillium Web Light"/>
              </a:rPr>
              <a:t>Artificial Intelligence</a:t>
            </a:r>
          </a:p>
          <a:p>
            <a:pPr marL="342900" lvl="5" indent="-342900">
              <a:spcBef>
                <a:spcPts val="600"/>
              </a:spcBef>
              <a:buClr>
                <a:srgbClr val="D3EBD5"/>
              </a:buClr>
              <a:buSzPts val="2400"/>
              <a:buFont typeface="Titillium Web Light"/>
              <a:buChar char="▪"/>
              <a:defRPr/>
            </a:pPr>
            <a:r>
              <a:rPr lang="en-US" sz="2400" dirty="0">
                <a:solidFill>
                  <a:schemeClr val="accent1"/>
                </a:solidFill>
                <a:latin typeface="Titillium Web Light"/>
                <a:sym typeface="Titillium Web Light"/>
              </a:rPr>
              <a:t>Hardware and software advances</a:t>
            </a:r>
            <a:endParaRPr kumimoji="0" lang="en-US" sz="2400" b="0" i="0" u="none" strike="noStrike" kern="0" cap="none" spc="0" normalizeH="0" baseline="0" noProof="0" dirty="0">
              <a:ln>
                <a:noFill/>
              </a:ln>
              <a:solidFill>
                <a:schemeClr val="accent1"/>
              </a:solidFill>
              <a:effectLst/>
              <a:uLnTx/>
              <a:uFillTx/>
              <a:latin typeface="Titillium Web Light"/>
              <a:sym typeface="Titillium Web Light"/>
            </a:endParaRPr>
          </a:p>
          <a:p>
            <a:pPr marL="0" marR="0" lvl="0" indent="0" algn="l" defTabSz="914400" rtl="0" eaLnBrk="1" fontAlgn="auto" latinLnBrk="0" hangingPunct="1">
              <a:lnSpc>
                <a:spcPct val="100000"/>
              </a:lnSpc>
              <a:spcBef>
                <a:spcPts val="600"/>
              </a:spcBef>
              <a:spcAft>
                <a:spcPts val="0"/>
              </a:spcAft>
              <a:buClr>
                <a:srgbClr val="D3EBD5"/>
              </a:buClr>
              <a:buSzPts val="2400"/>
              <a:buFont typeface="Titillium Web Light"/>
              <a:buNone/>
              <a:tabLst/>
              <a:defRPr/>
            </a:pPr>
            <a:r>
              <a:rPr kumimoji="0" lang="en-US" sz="2400" b="0" i="0" u="none" strike="noStrike" kern="0" cap="none" spc="0" normalizeH="0" baseline="0" noProof="0" dirty="0">
                <a:ln>
                  <a:noFill/>
                </a:ln>
                <a:solidFill>
                  <a:schemeClr val="accent1"/>
                </a:solidFill>
                <a:effectLst/>
                <a:uLnTx/>
                <a:uFillTx/>
                <a:latin typeface="Titillium Web Light"/>
                <a:sym typeface="Titillium Web Light"/>
              </a:rPr>
              <a:t>Pathsim’s algorithm can be further developed with more standardized MRO data to estimate how long users have been in contact</a:t>
            </a:r>
          </a:p>
        </p:txBody>
      </p:sp>
      <p:sp>
        <p:nvSpPr>
          <p:cNvPr id="6" name="Google Shape;4067;p36">
            <a:extLst>
              <a:ext uri="{FF2B5EF4-FFF2-40B4-BE49-F238E27FC236}">
                <a16:creationId xmlns:a16="http://schemas.microsoft.com/office/drawing/2014/main" id="{C88943C4-3513-4A86-95ED-5F39FA104529}"/>
              </a:ext>
            </a:extLst>
          </p:cNvPr>
          <p:cNvSpPr txBox="1">
            <a:spLocks/>
          </p:cNvSpPr>
          <p:nvPr/>
        </p:nvSpPr>
        <p:spPr>
          <a:xfrm>
            <a:off x="718300" y="739375"/>
            <a:ext cx="6761100" cy="857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kumimoji="0" lang="en" sz="3600" b="0" i="0" u="none" strike="noStrike" kern="0" cap="none" spc="0" normalizeH="0" baseline="0" noProof="0" dirty="0">
                <a:ln>
                  <a:noFill/>
                </a:ln>
                <a:solidFill>
                  <a:schemeClr val="tx2"/>
                </a:solidFill>
                <a:effectLst/>
                <a:uLnTx/>
                <a:uFillTx/>
                <a:latin typeface="Dosis ExtraLight"/>
                <a:sym typeface="Dosis ExtraLight"/>
              </a:rPr>
              <a:t>Future Work</a:t>
            </a:r>
            <a:endParaRPr lang="en-US" dirty="0">
              <a:solidFill>
                <a:schemeClr val="tx2"/>
              </a:solidFill>
            </a:endParaRPr>
          </a:p>
        </p:txBody>
      </p:sp>
    </p:spTree>
    <p:extLst>
      <p:ext uri="{BB962C8B-B14F-4D97-AF65-F5344CB8AC3E}">
        <p14:creationId xmlns:p14="http://schemas.microsoft.com/office/powerpoint/2010/main" val="20478145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169"/>
        <p:cNvGrpSpPr/>
        <p:nvPr/>
      </p:nvGrpSpPr>
      <p:grpSpPr>
        <a:xfrm>
          <a:off x="0" y="0"/>
          <a:ext cx="0" cy="0"/>
          <a:chOff x="0" y="0"/>
          <a:chExt cx="0" cy="0"/>
        </a:xfrm>
      </p:grpSpPr>
      <p:sp>
        <p:nvSpPr>
          <p:cNvPr id="4170" name="Google Shape;4170;p42"/>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PATHSIM SWOT ANALYSIS</a:t>
            </a:r>
            <a:endParaRPr dirty="0"/>
          </a:p>
        </p:txBody>
      </p:sp>
      <p:sp>
        <p:nvSpPr>
          <p:cNvPr id="4171" name="Google Shape;4171;p4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65</a:t>
            </a:fld>
            <a:endParaRPr/>
          </a:p>
        </p:txBody>
      </p:sp>
      <p:sp>
        <p:nvSpPr>
          <p:cNvPr id="4172" name="Google Shape;4172;p42"/>
          <p:cNvSpPr/>
          <p:nvPr/>
        </p:nvSpPr>
        <p:spPr>
          <a:xfrm>
            <a:off x="718288" y="1596775"/>
            <a:ext cx="3618900" cy="13635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dirty="0">
                <a:solidFill>
                  <a:schemeClr val="dk1"/>
                </a:solidFill>
                <a:latin typeface="Titillium Web"/>
                <a:ea typeface="Titillium Web"/>
                <a:cs typeface="Titillium Web"/>
                <a:sym typeface="Titillium Web"/>
              </a:rPr>
              <a:t>STRENGTHS</a:t>
            </a:r>
            <a:endParaRPr b="1" dirty="0">
              <a:solidFill>
                <a:schemeClr val="dk1"/>
              </a:solidFill>
              <a:latin typeface="Titillium Web"/>
              <a:ea typeface="Titillium Web"/>
              <a:cs typeface="Titillium Web"/>
              <a:sym typeface="Titillium Web"/>
            </a:endParaRPr>
          </a:p>
          <a:p>
            <a:pPr marL="0" lvl="0" indent="0" algn="l" rtl="0">
              <a:spcBef>
                <a:spcPts val="600"/>
              </a:spcBef>
              <a:spcAft>
                <a:spcPts val="600"/>
              </a:spcAft>
              <a:buNone/>
            </a:pPr>
            <a:r>
              <a:rPr lang="en" dirty="0">
                <a:solidFill>
                  <a:schemeClr val="dk1"/>
                </a:solidFill>
                <a:latin typeface="Titillium Web"/>
                <a:ea typeface="Titillium Web"/>
                <a:cs typeface="Titillium Web"/>
                <a:sym typeface="Titillium Web"/>
              </a:rPr>
              <a:t>Highly eff</a:t>
            </a:r>
            <a:r>
              <a:rPr lang="en-US" dirty="0" err="1">
                <a:solidFill>
                  <a:schemeClr val="dk1"/>
                </a:solidFill>
                <a:latin typeface="Titillium Web"/>
                <a:ea typeface="Titillium Web"/>
                <a:cs typeface="Titillium Web"/>
                <a:sym typeface="Titillium Web"/>
              </a:rPr>
              <a:t>i</a:t>
            </a:r>
            <a:r>
              <a:rPr lang="en" dirty="0">
                <a:solidFill>
                  <a:schemeClr val="dk1"/>
                </a:solidFill>
                <a:latin typeface="Titillium Web"/>
                <a:ea typeface="Titillium Web"/>
                <a:cs typeface="Titillium Web"/>
                <a:sym typeface="Titillium Web"/>
              </a:rPr>
              <a:t>cient contact tracing method that can determine user proximity with 96% accuracy</a:t>
            </a:r>
            <a:endParaRPr dirty="0">
              <a:solidFill>
                <a:schemeClr val="dk1"/>
              </a:solidFill>
              <a:latin typeface="Titillium Web"/>
              <a:ea typeface="Titillium Web"/>
              <a:cs typeface="Titillium Web"/>
              <a:sym typeface="Titillium Web"/>
            </a:endParaRPr>
          </a:p>
        </p:txBody>
      </p:sp>
      <p:sp>
        <p:nvSpPr>
          <p:cNvPr id="4173" name="Google Shape;4173;p42"/>
          <p:cNvSpPr/>
          <p:nvPr/>
        </p:nvSpPr>
        <p:spPr>
          <a:xfrm>
            <a:off x="4487028" y="1596775"/>
            <a:ext cx="3618900" cy="13635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dirty="0">
                <a:solidFill>
                  <a:schemeClr val="dk1"/>
                </a:solidFill>
                <a:latin typeface="Titillium Web"/>
                <a:ea typeface="Titillium Web"/>
                <a:cs typeface="Titillium Web"/>
                <a:sym typeface="Titillium Web"/>
              </a:rPr>
              <a:t>WEAKNESSES</a:t>
            </a:r>
            <a:endParaRPr b="1" dirty="0">
              <a:solidFill>
                <a:schemeClr val="dk1"/>
              </a:solidFill>
              <a:latin typeface="Titillium Web"/>
              <a:ea typeface="Titillium Web"/>
              <a:cs typeface="Titillium Web"/>
              <a:sym typeface="Titillium Web"/>
            </a:endParaRPr>
          </a:p>
          <a:p>
            <a:pPr marL="0" lvl="0" indent="0" algn="r" rtl="0">
              <a:spcBef>
                <a:spcPts val="600"/>
              </a:spcBef>
              <a:spcAft>
                <a:spcPts val="600"/>
              </a:spcAft>
              <a:buNone/>
            </a:pPr>
            <a:r>
              <a:rPr lang="en" dirty="0">
                <a:solidFill>
                  <a:schemeClr val="dk1"/>
                </a:solidFill>
                <a:latin typeface="Titillium Web"/>
                <a:ea typeface="Titillium Web"/>
                <a:cs typeface="Titillium Web"/>
                <a:sym typeface="Titillium Web"/>
              </a:rPr>
              <a:t>Performance depends on hardware and software and can only work outdoors</a:t>
            </a:r>
            <a:endParaRPr dirty="0">
              <a:solidFill>
                <a:schemeClr val="dk1"/>
              </a:solidFill>
              <a:latin typeface="Titillium Web"/>
              <a:ea typeface="Titillium Web"/>
              <a:cs typeface="Titillium Web"/>
              <a:sym typeface="Titillium Web"/>
            </a:endParaRPr>
          </a:p>
        </p:txBody>
      </p:sp>
      <p:sp>
        <p:nvSpPr>
          <p:cNvPr id="4174" name="Google Shape;4174;p42"/>
          <p:cNvSpPr/>
          <p:nvPr/>
        </p:nvSpPr>
        <p:spPr>
          <a:xfrm>
            <a:off x="718288" y="3109760"/>
            <a:ext cx="3618900" cy="13635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chemeClr val="dk1"/>
              </a:buClr>
              <a:buSzPts val="1100"/>
              <a:buFont typeface="Arial"/>
              <a:buNone/>
            </a:pPr>
            <a:endParaRPr b="1" dirty="0">
              <a:solidFill>
                <a:schemeClr val="dk1"/>
              </a:solidFill>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US" dirty="0">
                <a:solidFill>
                  <a:schemeClr val="dk1"/>
                </a:solidFill>
                <a:latin typeface="Titillium Web"/>
                <a:ea typeface="Titillium Web"/>
                <a:cs typeface="Titillium Web"/>
                <a:sym typeface="Titillium Web"/>
              </a:rPr>
              <a:t>Algorithm can be improved with innovative technology and can complement other contact tracing methods</a:t>
            </a:r>
            <a:endParaRPr dirty="0">
              <a:solidFill>
                <a:schemeClr val="dk1"/>
              </a:solidFill>
              <a:latin typeface="Titillium Web"/>
              <a:ea typeface="Titillium Web"/>
              <a:cs typeface="Titillium Web"/>
              <a:sym typeface="Titillium Web"/>
            </a:endParaRPr>
          </a:p>
          <a:p>
            <a:pPr marL="0" lvl="0" indent="0" algn="l" rtl="0">
              <a:spcBef>
                <a:spcPts val="600"/>
              </a:spcBef>
              <a:spcAft>
                <a:spcPts val="600"/>
              </a:spcAft>
              <a:buClr>
                <a:schemeClr val="dk1"/>
              </a:buClr>
              <a:buSzPts val="1100"/>
              <a:buFont typeface="Arial"/>
              <a:buNone/>
            </a:pPr>
            <a:r>
              <a:rPr lang="en" b="1" dirty="0">
                <a:solidFill>
                  <a:schemeClr val="dk1"/>
                </a:solidFill>
                <a:latin typeface="Titillium Web"/>
                <a:ea typeface="Titillium Web"/>
                <a:cs typeface="Titillium Web"/>
                <a:sym typeface="Titillium Web"/>
              </a:rPr>
              <a:t>OPPORTUNITIES</a:t>
            </a:r>
            <a:endParaRPr dirty="0">
              <a:solidFill>
                <a:schemeClr val="dk1"/>
              </a:solidFill>
              <a:latin typeface="Titillium Web"/>
              <a:ea typeface="Titillium Web"/>
              <a:cs typeface="Titillium Web"/>
              <a:sym typeface="Titillium Web"/>
            </a:endParaRPr>
          </a:p>
        </p:txBody>
      </p:sp>
      <p:sp>
        <p:nvSpPr>
          <p:cNvPr id="4175" name="Google Shape;4175;p42"/>
          <p:cNvSpPr/>
          <p:nvPr/>
        </p:nvSpPr>
        <p:spPr>
          <a:xfrm>
            <a:off x="4487028" y="3109760"/>
            <a:ext cx="3618900" cy="1363500"/>
          </a:xfrm>
          <a:prstGeom prst="rect">
            <a:avLst/>
          </a:prstGeom>
          <a:solidFill>
            <a:schemeClr val="lt2"/>
          </a:solidFill>
          <a:ln>
            <a:noFill/>
          </a:ln>
        </p:spPr>
        <p:txBody>
          <a:bodyPr spcFirstLastPara="1" wrap="square" lIns="1371600"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solidFill>
                  <a:schemeClr val="dk1"/>
                </a:solidFill>
                <a:latin typeface="Titillium Web"/>
                <a:ea typeface="Titillium Web"/>
                <a:cs typeface="Titillium Web"/>
                <a:sym typeface="Titillium Web"/>
              </a:rPr>
              <a:t>Length of time to become fully adopted might be long due to multiple carriers</a:t>
            </a:r>
            <a:endParaRPr dirty="0">
              <a:solidFill>
                <a:schemeClr val="dk1"/>
              </a:solidFill>
              <a:latin typeface="Titillium Web"/>
              <a:ea typeface="Titillium Web"/>
              <a:cs typeface="Titillium Web"/>
              <a:sym typeface="Titillium Web"/>
            </a:endParaRPr>
          </a:p>
          <a:p>
            <a:pPr marL="0" lvl="0" indent="0" algn="r" rtl="0">
              <a:spcBef>
                <a:spcPts val="600"/>
              </a:spcBef>
              <a:spcAft>
                <a:spcPts val="600"/>
              </a:spcAft>
              <a:buNone/>
            </a:pPr>
            <a:r>
              <a:rPr lang="en" b="1" dirty="0">
                <a:solidFill>
                  <a:schemeClr val="dk1"/>
                </a:solidFill>
                <a:latin typeface="Titillium Web"/>
                <a:ea typeface="Titillium Web"/>
                <a:cs typeface="Titillium Web"/>
                <a:sym typeface="Titillium Web"/>
              </a:rPr>
              <a:t>THREATS</a:t>
            </a:r>
            <a:endParaRPr dirty="0">
              <a:solidFill>
                <a:schemeClr val="dk1"/>
              </a:solidFill>
              <a:latin typeface="Titillium Web"/>
              <a:ea typeface="Titillium Web"/>
              <a:cs typeface="Titillium Web"/>
              <a:sym typeface="Titillium Web"/>
            </a:endParaRPr>
          </a:p>
        </p:txBody>
      </p:sp>
      <p:sp>
        <p:nvSpPr>
          <p:cNvPr id="4176" name="Google Shape;4176;p42"/>
          <p:cNvSpPr/>
          <p:nvPr/>
        </p:nvSpPr>
        <p:spPr>
          <a:xfrm>
            <a:off x="3298451" y="1919409"/>
            <a:ext cx="2079600" cy="20796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2"/>
          <p:cNvSpPr/>
          <p:nvPr/>
        </p:nvSpPr>
        <p:spPr>
          <a:xfrm rot="5400000">
            <a:off x="3448410" y="1919409"/>
            <a:ext cx="2079600" cy="20796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2"/>
          <p:cNvSpPr/>
          <p:nvPr/>
        </p:nvSpPr>
        <p:spPr>
          <a:xfrm rot="10800000">
            <a:off x="3448410" y="2070542"/>
            <a:ext cx="2079600" cy="20796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2"/>
          <p:cNvSpPr/>
          <p:nvPr/>
        </p:nvSpPr>
        <p:spPr>
          <a:xfrm rot="-5400000">
            <a:off x="3298451" y="2070542"/>
            <a:ext cx="2079600" cy="20796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2"/>
          <p:cNvSpPr/>
          <p:nvPr/>
        </p:nvSpPr>
        <p:spPr>
          <a:xfrm>
            <a:off x="3777233" y="2353205"/>
            <a:ext cx="249220" cy="395873"/>
          </a:xfrm>
          <a:prstGeom prst="rect">
            <a:avLst/>
          </a:prstGeom>
        </p:spPr>
        <p:txBody>
          <a:bodyPr>
            <a:prstTxWarp prst="textPlain">
              <a:avLst/>
            </a:prstTxWarp>
          </a:bodyPr>
          <a:lstStyle/>
          <a:p>
            <a:pPr lvl="0" algn="ctr"/>
            <a:r>
              <a:rPr b="1" i="0" dirty="0">
                <a:ln>
                  <a:noFill/>
                </a:ln>
                <a:solidFill>
                  <a:schemeClr val="lt1"/>
                </a:solidFill>
                <a:latin typeface="Dosis"/>
              </a:rPr>
              <a:t>S</a:t>
            </a:r>
          </a:p>
        </p:txBody>
      </p:sp>
      <p:sp>
        <p:nvSpPr>
          <p:cNvPr id="4181" name="Google Shape;4181;p42"/>
          <p:cNvSpPr/>
          <p:nvPr/>
        </p:nvSpPr>
        <p:spPr>
          <a:xfrm>
            <a:off x="4651057" y="2359847"/>
            <a:ext cx="459648" cy="391622"/>
          </a:xfrm>
          <a:prstGeom prst="rect">
            <a:avLst/>
          </a:prstGeom>
        </p:spPr>
        <p:txBody>
          <a:bodyPr>
            <a:prstTxWarp prst="textPlain">
              <a:avLst/>
            </a:prstTxWarp>
          </a:bodyPr>
          <a:lstStyle/>
          <a:p>
            <a:pPr lvl="0" algn="ctr"/>
            <a:r>
              <a:rPr b="1" i="0">
                <a:ln>
                  <a:noFill/>
                </a:ln>
                <a:solidFill>
                  <a:schemeClr val="lt1"/>
                </a:solidFill>
                <a:latin typeface="Dosis"/>
              </a:rPr>
              <a:t>W</a:t>
            </a:r>
          </a:p>
        </p:txBody>
      </p:sp>
      <p:sp>
        <p:nvSpPr>
          <p:cNvPr id="4182" name="Google Shape;4182;p42"/>
          <p:cNvSpPr/>
          <p:nvPr/>
        </p:nvSpPr>
        <p:spPr>
          <a:xfrm>
            <a:off x="3747475" y="3305113"/>
            <a:ext cx="249220" cy="391622"/>
          </a:xfrm>
          <a:prstGeom prst="rect">
            <a:avLst/>
          </a:prstGeom>
        </p:spPr>
        <p:txBody>
          <a:bodyPr>
            <a:prstTxWarp prst="textPlain">
              <a:avLst/>
            </a:prstTxWarp>
          </a:bodyPr>
          <a:lstStyle/>
          <a:p>
            <a:pPr lvl="0" algn="ctr"/>
            <a:r>
              <a:rPr b="1" i="0">
                <a:ln>
                  <a:noFill/>
                </a:ln>
                <a:solidFill>
                  <a:schemeClr val="lt1"/>
                </a:solidFill>
                <a:latin typeface="Dosis"/>
              </a:rPr>
              <a:t>O</a:t>
            </a:r>
          </a:p>
        </p:txBody>
      </p:sp>
      <p:sp>
        <p:nvSpPr>
          <p:cNvPr id="4183" name="Google Shape;4183;p42"/>
          <p:cNvSpPr/>
          <p:nvPr/>
        </p:nvSpPr>
        <p:spPr>
          <a:xfrm>
            <a:off x="4749363" y="3311754"/>
            <a:ext cx="268349" cy="388433"/>
          </a:xfrm>
          <a:prstGeom prst="rect">
            <a:avLst/>
          </a:prstGeom>
        </p:spPr>
        <p:txBody>
          <a:bodyPr>
            <a:prstTxWarp prst="textPlain">
              <a:avLst/>
            </a:prstTxWarp>
          </a:bodyPr>
          <a:lstStyle/>
          <a:p>
            <a:pPr lvl="0" algn="ctr"/>
            <a:r>
              <a:rPr b="1" i="0">
                <a:ln>
                  <a:noFill/>
                </a:ln>
                <a:solidFill>
                  <a:schemeClr val="lt1"/>
                </a:solidFill>
                <a:latin typeface="Dosis"/>
              </a:rPr>
              <a:t>T</a:t>
            </a:r>
          </a:p>
        </p:txBody>
      </p:sp>
    </p:spTree>
    <p:extLst>
      <p:ext uri="{BB962C8B-B14F-4D97-AF65-F5344CB8AC3E}">
        <p14:creationId xmlns:p14="http://schemas.microsoft.com/office/powerpoint/2010/main" val="3332829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sp>
        <p:nvSpPr>
          <p:cNvPr id="3841" name="Google Shape;3841;p14"/>
          <p:cNvSpPr txBox="1">
            <a:spLocks noGrp="1"/>
          </p:cNvSpPr>
          <p:nvPr>
            <p:ph type="title"/>
          </p:nvPr>
        </p:nvSpPr>
        <p:spPr>
          <a:xfrm>
            <a:off x="718300" y="739375"/>
            <a:ext cx="67611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Contributors</a:t>
            </a:r>
            <a:endParaRPr dirty="0"/>
          </a:p>
        </p:txBody>
      </p:sp>
      <p:sp>
        <p:nvSpPr>
          <p:cNvPr id="3842" name="Google Shape;3842;p14"/>
          <p:cNvSpPr txBox="1">
            <a:spLocks noGrp="1"/>
          </p:cNvSpPr>
          <p:nvPr>
            <p:ph type="body" idx="2"/>
          </p:nvPr>
        </p:nvSpPr>
        <p:spPr>
          <a:xfrm>
            <a:off x="4156073" y="1762650"/>
            <a:ext cx="3242400" cy="2200500"/>
          </a:xfrm>
          <a:prstGeom prst="rect">
            <a:avLst/>
          </a:prstGeom>
        </p:spPr>
        <p:txBody>
          <a:bodyPr spcFirstLastPara="1" wrap="square" lIns="91425" tIns="91425" rIns="91425" bIns="91425" anchor="t" anchorCtr="0">
            <a:noAutofit/>
          </a:bodyPr>
          <a:lstStyle/>
          <a:p>
            <a:pPr marL="0" indent="0">
              <a:buClr>
                <a:schemeClr val="dk1"/>
              </a:buClr>
              <a:buSzPts val="1100"/>
              <a:buNone/>
            </a:pPr>
            <a:r>
              <a:rPr lang="en-US" sz="1200" dirty="0">
                <a:sym typeface="Titillium Web"/>
              </a:rPr>
              <a:t>Wireless Network Research Group: </a:t>
            </a:r>
          </a:p>
          <a:p>
            <a:pPr marL="0" indent="0">
              <a:buClr>
                <a:schemeClr val="dk1"/>
              </a:buClr>
              <a:buSzPts val="1100"/>
              <a:buNone/>
            </a:pPr>
            <a:endParaRPr lang="en-US" sz="1200" dirty="0">
              <a:sym typeface="Titillium Web"/>
            </a:endParaRPr>
          </a:p>
          <a:p>
            <a:pPr marL="0" lvl="0" indent="0" algn="l" rtl="0">
              <a:spcBef>
                <a:spcPts val="600"/>
              </a:spcBef>
              <a:spcAft>
                <a:spcPts val="0"/>
              </a:spcAft>
              <a:buClr>
                <a:schemeClr val="dk1"/>
              </a:buClr>
              <a:buSzPts val="1100"/>
              <a:buFont typeface="Arial"/>
              <a:buNone/>
            </a:pPr>
            <a:r>
              <a:rPr lang="en-US" sz="1200" b="1" dirty="0">
                <a:latin typeface="Titillium Web"/>
                <a:ea typeface="Titillium Web"/>
                <a:cs typeface="Titillium Web"/>
                <a:sym typeface="Titillium Web"/>
              </a:rPr>
              <a:t>Anthony Galea</a:t>
            </a:r>
          </a:p>
          <a:p>
            <a:pPr marL="0" lvl="0" indent="0" algn="l" rtl="0">
              <a:spcBef>
                <a:spcPts val="600"/>
              </a:spcBef>
              <a:spcAft>
                <a:spcPts val="0"/>
              </a:spcAft>
              <a:buClr>
                <a:schemeClr val="dk1"/>
              </a:buClr>
              <a:buSzPts val="1100"/>
              <a:buFont typeface="Arial"/>
              <a:buNone/>
            </a:pPr>
            <a:endParaRPr lang="en-US" sz="1200" b="1" dirty="0">
              <a:latin typeface="Titillium Web"/>
              <a:ea typeface="Titillium Web"/>
              <a:cs typeface="Titillium Web"/>
              <a:sym typeface="Titillium Web"/>
            </a:endParaRPr>
          </a:p>
          <a:p>
            <a:pPr marL="0" lvl="0" indent="0" algn="l" rtl="0">
              <a:spcBef>
                <a:spcPts val="600"/>
              </a:spcBef>
              <a:spcAft>
                <a:spcPts val="0"/>
              </a:spcAft>
              <a:buClr>
                <a:schemeClr val="dk1"/>
              </a:buClr>
              <a:buSzPts val="1100"/>
              <a:buFont typeface="Arial"/>
              <a:buNone/>
            </a:pPr>
            <a:r>
              <a:rPr lang="en-US" sz="1200" b="1" dirty="0">
                <a:latin typeface="Titillium Web"/>
                <a:ea typeface="Titillium Web"/>
                <a:cs typeface="Titillium Web"/>
                <a:sym typeface="Titillium Web"/>
              </a:rPr>
              <a:t>Beata A. Hejno</a:t>
            </a:r>
          </a:p>
          <a:p>
            <a:pPr marL="0" lvl="0" indent="0" algn="l" rtl="0">
              <a:spcBef>
                <a:spcPts val="600"/>
              </a:spcBef>
              <a:spcAft>
                <a:spcPts val="0"/>
              </a:spcAft>
              <a:buClr>
                <a:schemeClr val="dk1"/>
              </a:buClr>
              <a:buSzPts val="1100"/>
              <a:buFont typeface="Arial"/>
              <a:buNone/>
            </a:pPr>
            <a:r>
              <a:rPr lang="en-US" sz="1200" dirty="0"/>
              <a:t> </a:t>
            </a:r>
          </a:p>
          <a:p>
            <a:pPr marL="0" lvl="0" indent="0" algn="l" rtl="0">
              <a:spcBef>
                <a:spcPts val="600"/>
              </a:spcBef>
              <a:spcAft>
                <a:spcPts val="0"/>
              </a:spcAft>
              <a:buClr>
                <a:schemeClr val="dk1"/>
              </a:buClr>
              <a:buSzPts val="1100"/>
              <a:buFont typeface="Arial"/>
              <a:buNone/>
            </a:pPr>
            <a:r>
              <a:rPr lang="en-US" sz="1200" b="1" dirty="0">
                <a:latin typeface="Titillium Web"/>
                <a:ea typeface="Titillium Web"/>
                <a:cs typeface="Titillium Web"/>
                <a:sym typeface="Titillium Web"/>
              </a:rPr>
              <a:t>Morgan B. Simmons</a:t>
            </a:r>
          </a:p>
          <a:p>
            <a:pPr marL="0" lvl="0" indent="0" algn="l" rtl="0">
              <a:spcBef>
                <a:spcPts val="600"/>
              </a:spcBef>
              <a:spcAft>
                <a:spcPts val="0"/>
              </a:spcAft>
              <a:buClr>
                <a:schemeClr val="dk1"/>
              </a:buClr>
              <a:buSzPts val="1100"/>
              <a:buFont typeface="Arial"/>
              <a:buNone/>
            </a:pPr>
            <a:endParaRPr sz="1200" b="1" dirty="0"/>
          </a:p>
        </p:txBody>
      </p:sp>
      <p:sp>
        <p:nvSpPr>
          <p:cNvPr id="3843" name="Google Shape;3843;p14"/>
          <p:cNvSpPr txBox="1">
            <a:spLocks noGrp="1"/>
          </p:cNvSpPr>
          <p:nvPr>
            <p:ph type="body" idx="1"/>
          </p:nvPr>
        </p:nvSpPr>
        <p:spPr>
          <a:xfrm>
            <a:off x="718300" y="1762650"/>
            <a:ext cx="3242400" cy="2200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200" b="1" dirty="0">
                <a:latin typeface="Titillium Web"/>
                <a:ea typeface="Titillium Web"/>
                <a:cs typeface="Titillium Web"/>
                <a:sym typeface="Titillium Web"/>
              </a:rPr>
              <a:t>Avishek Mukherjee</a:t>
            </a:r>
          </a:p>
          <a:p>
            <a:pPr marL="0" lvl="0" indent="0" algn="l" rtl="0">
              <a:spcBef>
                <a:spcPts val="600"/>
              </a:spcBef>
              <a:spcAft>
                <a:spcPts val="0"/>
              </a:spcAft>
              <a:buClr>
                <a:schemeClr val="dk1"/>
              </a:buClr>
              <a:buSzPts val="1100"/>
              <a:buFont typeface="Arial"/>
              <a:buNone/>
            </a:pPr>
            <a:r>
              <a:rPr lang="en-US" sz="1200" dirty="0">
                <a:sym typeface="Titillium Web"/>
              </a:rPr>
              <a:t>Ph. D. ASSISTANT PROFESSOR</a:t>
            </a:r>
          </a:p>
          <a:p>
            <a:pPr marL="0" lvl="0" indent="0" algn="l" rtl="0">
              <a:spcBef>
                <a:spcPts val="600"/>
              </a:spcBef>
              <a:spcAft>
                <a:spcPts val="0"/>
              </a:spcAft>
              <a:buClr>
                <a:schemeClr val="dk1"/>
              </a:buClr>
              <a:buSzPts val="1100"/>
              <a:buFont typeface="Arial"/>
              <a:buNone/>
            </a:pPr>
            <a:r>
              <a:rPr lang="en-US" sz="1200" dirty="0">
                <a:sym typeface="Titillium Web"/>
              </a:rPr>
              <a:t>Computer Science and Information Systems</a:t>
            </a:r>
          </a:p>
          <a:p>
            <a:pPr marL="0" lvl="0" indent="0" algn="l" rtl="0">
              <a:spcBef>
                <a:spcPts val="600"/>
              </a:spcBef>
              <a:spcAft>
                <a:spcPts val="0"/>
              </a:spcAft>
              <a:buClr>
                <a:schemeClr val="dk1"/>
              </a:buClr>
              <a:buSzPts val="1100"/>
              <a:buFont typeface="Arial"/>
              <a:buNone/>
            </a:pPr>
            <a:r>
              <a:rPr lang="en-US" sz="1200" dirty="0">
                <a:sym typeface="Titillium Web"/>
              </a:rPr>
              <a:t>Saginaw Valley State University</a:t>
            </a:r>
          </a:p>
          <a:p>
            <a:pPr marL="0" lvl="0" indent="0" algn="l" rtl="0">
              <a:spcBef>
                <a:spcPts val="600"/>
              </a:spcBef>
              <a:spcAft>
                <a:spcPts val="0"/>
              </a:spcAft>
              <a:buClr>
                <a:schemeClr val="dk1"/>
              </a:buClr>
              <a:buSzPts val="1100"/>
              <a:buFont typeface="Arial"/>
              <a:buNone/>
            </a:pPr>
            <a:endParaRPr lang="en-US" sz="1200" dirty="0">
              <a:sym typeface="Titillium Web"/>
            </a:endParaRPr>
          </a:p>
          <a:p>
            <a:pPr marL="0" lvl="0" indent="0" algn="l" rtl="0">
              <a:spcBef>
                <a:spcPts val="600"/>
              </a:spcBef>
              <a:spcAft>
                <a:spcPts val="0"/>
              </a:spcAft>
              <a:buClr>
                <a:schemeClr val="dk1"/>
              </a:buClr>
              <a:buSzPts val="1100"/>
              <a:buFont typeface="Arial"/>
              <a:buNone/>
            </a:pPr>
            <a:r>
              <a:rPr lang="en-US" sz="1200" b="1" dirty="0">
                <a:latin typeface="Titillium Web"/>
                <a:ea typeface="Titillium Web"/>
                <a:cs typeface="Titillium Web"/>
                <a:sym typeface="Titillium Web"/>
              </a:rPr>
              <a:t>Michael Mark</a:t>
            </a:r>
          </a:p>
          <a:p>
            <a:pPr marL="0" lvl="0" indent="0" algn="l" rtl="0">
              <a:spcBef>
                <a:spcPts val="600"/>
              </a:spcBef>
              <a:spcAft>
                <a:spcPts val="0"/>
              </a:spcAft>
              <a:buClr>
                <a:schemeClr val="dk1"/>
              </a:buClr>
              <a:buSzPts val="1100"/>
              <a:buFont typeface="Arial"/>
              <a:buNone/>
            </a:pPr>
            <a:r>
              <a:rPr lang="en-US" sz="1200" dirty="0"/>
              <a:t>BSE - Industrial &amp; Operations Engineering, University of Michigan, 2010</a:t>
            </a:r>
          </a:p>
          <a:p>
            <a:pPr marL="0" lvl="0" indent="0" algn="l" rtl="0">
              <a:spcBef>
                <a:spcPts val="600"/>
              </a:spcBef>
              <a:spcAft>
                <a:spcPts val="0"/>
              </a:spcAft>
              <a:buClr>
                <a:schemeClr val="dk1"/>
              </a:buClr>
              <a:buSzPts val="1100"/>
              <a:buFont typeface="Arial"/>
              <a:buNone/>
            </a:pPr>
            <a:endParaRPr sz="1200" dirty="0">
              <a:sym typeface="Titillium Web"/>
            </a:endParaRPr>
          </a:p>
        </p:txBody>
      </p:sp>
      <p:sp>
        <p:nvSpPr>
          <p:cNvPr id="3844" name="Google Shape;3844;p14"/>
          <p:cNvSpPr txBox="1">
            <a:spLocks noGrp="1"/>
          </p:cNvSpPr>
          <p:nvPr>
            <p:ph type="body" idx="2"/>
          </p:nvPr>
        </p:nvSpPr>
        <p:spPr>
          <a:xfrm>
            <a:off x="718300" y="3905925"/>
            <a:ext cx="6761100" cy="11412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US" sz="1200" b="1" dirty="0">
                <a:solidFill>
                  <a:srgbClr val="0B87A1"/>
                </a:solidFill>
                <a:latin typeface="Titillium Web"/>
                <a:ea typeface="Titillium Web"/>
                <a:cs typeface="Titillium Web"/>
                <a:sym typeface="Titillium Web"/>
              </a:rPr>
              <a:t>Additional thanks to: </a:t>
            </a:r>
            <a:endParaRPr sz="1200" b="1" dirty="0">
              <a:solidFill>
                <a:srgbClr val="0B87A1"/>
              </a:solidFill>
              <a:latin typeface="Titillium Web"/>
              <a:ea typeface="Titillium Web"/>
              <a:cs typeface="Titillium Web"/>
              <a:sym typeface="Titillium Web"/>
            </a:endParaRPr>
          </a:p>
          <a:p>
            <a:pPr marL="0" lvl="0" indent="0" algn="l" rtl="0">
              <a:spcBef>
                <a:spcPts val="1000"/>
              </a:spcBef>
              <a:spcAft>
                <a:spcPts val="0"/>
              </a:spcAft>
              <a:buClr>
                <a:schemeClr val="dk1"/>
              </a:buClr>
              <a:buSzPts val="1100"/>
              <a:buFont typeface="Arial"/>
              <a:buNone/>
            </a:pPr>
            <a:r>
              <a:rPr lang="pt-BR" sz="1200" dirty="0">
                <a:solidFill>
                  <a:srgbClr val="0B87A1"/>
                </a:solidFill>
              </a:rPr>
              <a:t>Poonam Dharam, Ph. D. Associate Professor</a:t>
            </a:r>
          </a:p>
          <a:p>
            <a:pPr marL="0" lvl="0" indent="0" algn="l" rtl="0">
              <a:spcBef>
                <a:spcPts val="1000"/>
              </a:spcBef>
              <a:spcAft>
                <a:spcPts val="0"/>
              </a:spcAft>
              <a:buClr>
                <a:schemeClr val="dk1"/>
              </a:buClr>
              <a:buSzPts val="1100"/>
              <a:buFont typeface="Arial"/>
              <a:buNone/>
            </a:pPr>
            <a:r>
              <a:rPr lang="en-US" sz="1200" dirty="0" err="1">
                <a:solidFill>
                  <a:srgbClr val="0B87A1"/>
                </a:solidFill>
              </a:rPr>
              <a:t>Khandaker</a:t>
            </a:r>
            <a:r>
              <a:rPr lang="en-US" sz="1200" dirty="0">
                <a:solidFill>
                  <a:srgbClr val="0B87A1"/>
                </a:solidFill>
              </a:rPr>
              <a:t> </a:t>
            </a:r>
            <a:r>
              <a:rPr lang="en-US" sz="1200" dirty="0" err="1">
                <a:solidFill>
                  <a:srgbClr val="0B87A1"/>
                </a:solidFill>
              </a:rPr>
              <a:t>Abir</a:t>
            </a:r>
            <a:r>
              <a:rPr lang="en-US" sz="1200" dirty="0">
                <a:solidFill>
                  <a:srgbClr val="0B87A1"/>
                </a:solidFill>
              </a:rPr>
              <a:t> Rahman, Ph.D. Associate Professor</a:t>
            </a:r>
          </a:p>
          <a:p>
            <a:pPr marL="0" lvl="0" indent="0" algn="l" rtl="0">
              <a:spcBef>
                <a:spcPts val="1000"/>
              </a:spcBef>
              <a:spcAft>
                <a:spcPts val="1000"/>
              </a:spcAft>
              <a:buNone/>
            </a:pPr>
            <a:endParaRPr sz="1200" dirty="0">
              <a:solidFill>
                <a:srgbClr val="0B87A1"/>
              </a:solidFill>
            </a:endParaRPr>
          </a:p>
        </p:txBody>
      </p:sp>
      <p:sp>
        <p:nvSpPr>
          <p:cNvPr id="3845" name="Google Shape;3845;p14"/>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66</a:t>
            </a:fld>
            <a:endParaRPr/>
          </a:p>
        </p:txBody>
      </p:sp>
    </p:spTree>
    <p:extLst>
      <p:ext uri="{BB962C8B-B14F-4D97-AF65-F5344CB8AC3E}">
        <p14:creationId xmlns:p14="http://schemas.microsoft.com/office/powerpoint/2010/main" val="42596686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058"/>
        <p:cNvGrpSpPr/>
        <p:nvPr/>
      </p:nvGrpSpPr>
      <p:grpSpPr>
        <a:xfrm>
          <a:off x="0" y="0"/>
          <a:ext cx="0" cy="0"/>
          <a:chOff x="0" y="0"/>
          <a:chExt cx="0" cy="0"/>
        </a:xfrm>
      </p:grpSpPr>
      <p:sp>
        <p:nvSpPr>
          <p:cNvPr id="4059" name="Google Shape;4059;p35"/>
          <p:cNvSpPr txBox="1">
            <a:spLocks noGrp="1"/>
          </p:cNvSpPr>
          <p:nvPr>
            <p:ph type="ctrTitle" idx="4294967295"/>
          </p:nvPr>
        </p:nvSpPr>
        <p:spPr>
          <a:xfrm>
            <a:off x="685800" y="745150"/>
            <a:ext cx="4863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80BFB7"/>
                </a:solidFill>
              </a:rPr>
              <a:t>THANKS!</a:t>
            </a:r>
            <a:endParaRPr sz="6000">
              <a:solidFill>
                <a:srgbClr val="80BFB7"/>
              </a:solidFill>
            </a:endParaRPr>
          </a:p>
        </p:txBody>
      </p:sp>
      <p:sp>
        <p:nvSpPr>
          <p:cNvPr id="4060" name="Google Shape;4060;p35"/>
          <p:cNvSpPr txBox="1">
            <a:spLocks noGrp="1"/>
          </p:cNvSpPr>
          <p:nvPr>
            <p:ph type="subTitle" idx="4294967295"/>
          </p:nvPr>
        </p:nvSpPr>
        <p:spPr>
          <a:xfrm>
            <a:off x="685800" y="1944725"/>
            <a:ext cx="4863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solidFill>
                  <a:srgbClr val="D3EBD5"/>
                </a:solidFill>
                <a:highlight>
                  <a:srgbClr val="01597F"/>
                </a:highlight>
              </a:rPr>
              <a:t>Any questions?</a:t>
            </a:r>
            <a:endParaRPr sz="3600" dirty="0">
              <a:solidFill>
                <a:srgbClr val="D3EBD5"/>
              </a:solidFill>
              <a:highlight>
                <a:srgbClr val="01597F"/>
              </a:highlight>
            </a:endParaRPr>
          </a:p>
        </p:txBody>
      </p:sp>
      <p:sp>
        <p:nvSpPr>
          <p:cNvPr id="4061" name="Google Shape;4061;p35"/>
          <p:cNvSpPr txBox="1">
            <a:spLocks noGrp="1"/>
          </p:cNvSpPr>
          <p:nvPr>
            <p:ph type="body" idx="4294967295"/>
          </p:nvPr>
        </p:nvSpPr>
        <p:spPr>
          <a:xfrm>
            <a:off x="685800" y="2769202"/>
            <a:ext cx="4863900" cy="1613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solidFill>
                  <a:srgbClr val="D3EBD5"/>
                </a:solidFill>
              </a:rPr>
              <a:t>You can find me at:</a:t>
            </a:r>
            <a:endParaRPr dirty="0">
              <a:solidFill>
                <a:srgbClr val="D3EBD5"/>
              </a:solidFill>
            </a:endParaRPr>
          </a:p>
          <a:p>
            <a:pPr marL="0" lvl="0" indent="0" algn="l" rtl="0">
              <a:spcBef>
                <a:spcPts val="600"/>
              </a:spcBef>
              <a:spcAft>
                <a:spcPts val="0"/>
              </a:spcAft>
              <a:buNone/>
            </a:pPr>
            <a:r>
              <a:rPr lang="en" dirty="0">
                <a:solidFill>
                  <a:srgbClr val="D3EBD5"/>
                </a:solidFill>
              </a:rPr>
              <a:t>mmark@svsu.edu</a:t>
            </a:r>
            <a:endParaRPr dirty="0">
              <a:solidFill>
                <a:srgbClr val="D3EBD5"/>
              </a:solidFill>
            </a:endParaRPr>
          </a:p>
        </p:txBody>
      </p:sp>
      <p:sp>
        <p:nvSpPr>
          <p:cNvPr id="4062" name="Google Shape;4062;p35"/>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67</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63"/>
        <p:cNvGrpSpPr/>
        <p:nvPr/>
      </p:nvGrpSpPr>
      <p:grpSpPr>
        <a:xfrm>
          <a:off x="0" y="0"/>
          <a:ext cx="0" cy="0"/>
          <a:chOff x="0" y="0"/>
          <a:chExt cx="0" cy="0"/>
        </a:xfrm>
      </p:grpSpPr>
      <p:sp>
        <p:nvSpPr>
          <p:cNvPr id="3864" name="Google Shape;3864;p17"/>
          <p:cNvSpPr txBox="1">
            <a:spLocks noGrp="1"/>
          </p:cNvSpPr>
          <p:nvPr>
            <p:ph type="body" idx="1"/>
          </p:nvPr>
        </p:nvSpPr>
        <p:spPr>
          <a:xfrm>
            <a:off x="1278575" y="739550"/>
            <a:ext cx="4281000" cy="3692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2400" dirty="0"/>
              <a:t>According to our simulation model, COVID-19 is a pandemic that can only be stopped if at least 10% of the population is tested every day, and testing is conducted under a global, highly targeted contact-tracing strategy…”</a:t>
            </a:r>
          </a:p>
          <a:p>
            <a:pPr marL="0" lvl="0" indent="0" algn="r" rtl="0">
              <a:spcBef>
                <a:spcPts val="600"/>
              </a:spcBef>
              <a:spcAft>
                <a:spcPts val="0"/>
              </a:spcAft>
              <a:buNone/>
            </a:pPr>
            <a:r>
              <a:rPr lang="en-US" sz="1600" dirty="0"/>
              <a:t>- Manuel Cebrian, Nature Electronics 2021</a:t>
            </a:r>
          </a:p>
        </p:txBody>
      </p:sp>
      <p:sp>
        <p:nvSpPr>
          <p:cNvPr id="3865" name="Google Shape;3865;p17"/>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DA5D-5793-4D94-8CB8-BB9F47253C86}"/>
              </a:ext>
            </a:extLst>
          </p:cNvPr>
          <p:cNvSpPr>
            <a:spLocks noGrp="1"/>
          </p:cNvSpPr>
          <p:nvPr>
            <p:ph type="title"/>
          </p:nvPr>
        </p:nvSpPr>
        <p:spPr/>
        <p:txBody>
          <a:bodyPr>
            <a:normAutofit/>
          </a:bodyPr>
          <a:lstStyle/>
          <a:p>
            <a:r>
              <a:rPr lang="en-US" dirty="0"/>
              <a:t>Contact Tracing based on Bluetooth</a:t>
            </a:r>
          </a:p>
        </p:txBody>
      </p:sp>
      <p:sp>
        <p:nvSpPr>
          <p:cNvPr id="3" name="Content Placeholder 2">
            <a:extLst>
              <a:ext uri="{FF2B5EF4-FFF2-40B4-BE49-F238E27FC236}">
                <a16:creationId xmlns:a16="http://schemas.microsoft.com/office/drawing/2014/main" id="{C402C0A9-D2ED-4C11-8C61-AB563972C3CE}"/>
              </a:ext>
            </a:extLst>
          </p:cNvPr>
          <p:cNvSpPr>
            <a:spLocks noGrp="1"/>
          </p:cNvSpPr>
          <p:nvPr>
            <p:ph type="body" idx="1"/>
          </p:nvPr>
        </p:nvSpPr>
        <p:spPr>
          <a:xfrm>
            <a:off x="3003558" y="1783829"/>
            <a:ext cx="4475842" cy="3188231"/>
          </a:xfrm>
        </p:spPr>
        <p:txBody>
          <a:bodyPr>
            <a:normAutofit fontScale="92500" lnSpcReduction="20000"/>
          </a:bodyPr>
          <a:lstStyle/>
          <a:p>
            <a:pPr marL="285750" indent="-285750">
              <a:lnSpc>
                <a:spcPct val="110000"/>
              </a:lnSpc>
              <a:buClrTx/>
              <a:buFont typeface="Wingdings" panose="05000000000000000000" pitchFamily="2" charset="2"/>
              <a:buChar char="§"/>
            </a:pPr>
            <a:r>
              <a:rPr lang="en-US" sz="1800" dirty="0"/>
              <a:t>Uses Bluetooth functionality to track and discover proximity between cellphones (user equipment, or UEs)</a:t>
            </a:r>
          </a:p>
          <a:p>
            <a:pPr marL="285750" indent="-285750">
              <a:lnSpc>
                <a:spcPct val="110000"/>
              </a:lnSpc>
              <a:buClrTx/>
              <a:buFont typeface="Wingdings" panose="05000000000000000000" pitchFamily="2" charset="2"/>
              <a:buChar char="§"/>
            </a:pPr>
            <a:r>
              <a:rPr lang="en-US" sz="1800" dirty="0"/>
              <a:t>Requires user to:</a:t>
            </a:r>
          </a:p>
          <a:p>
            <a:pPr marL="742950" lvl="1" indent="-285750">
              <a:lnSpc>
                <a:spcPct val="110000"/>
              </a:lnSpc>
              <a:buClr>
                <a:schemeClr val="accent2"/>
              </a:buClr>
              <a:buFontTx/>
              <a:buChar char="-"/>
            </a:pPr>
            <a:r>
              <a:rPr lang="en-US" sz="1800" dirty="0"/>
              <a:t>Download app</a:t>
            </a:r>
          </a:p>
          <a:p>
            <a:pPr marL="742950" lvl="1" indent="-285750">
              <a:lnSpc>
                <a:spcPct val="110000"/>
              </a:lnSpc>
              <a:buClr>
                <a:schemeClr val="accent2"/>
              </a:buClr>
              <a:buFontTx/>
              <a:buChar char="-"/>
            </a:pPr>
            <a:r>
              <a:rPr lang="en-US" sz="1800" dirty="0"/>
              <a:t>Give it permissions</a:t>
            </a:r>
          </a:p>
          <a:p>
            <a:pPr marL="742950" lvl="1" indent="-285750">
              <a:lnSpc>
                <a:spcPct val="110000"/>
              </a:lnSpc>
              <a:buClr>
                <a:schemeClr val="accent2"/>
              </a:buClr>
              <a:buFontTx/>
              <a:buChar char="-"/>
            </a:pPr>
            <a:r>
              <a:rPr lang="en-US" sz="1800" dirty="0"/>
              <a:t>Activate Bluetooth</a:t>
            </a:r>
          </a:p>
          <a:p>
            <a:pPr marL="285750" indent="-285750">
              <a:lnSpc>
                <a:spcPct val="110000"/>
              </a:lnSpc>
              <a:buClrTx/>
              <a:buFont typeface="Wingdings" panose="05000000000000000000" pitchFamily="2" charset="2"/>
              <a:buChar char="§"/>
            </a:pPr>
            <a:r>
              <a:rPr lang="en-US" sz="1800" dirty="0"/>
              <a:t>When two phones are in close contact, the Bluetooth modules can discover each other. </a:t>
            </a:r>
          </a:p>
          <a:p>
            <a:pPr marL="285750" indent="-285750">
              <a:lnSpc>
                <a:spcPct val="110000"/>
              </a:lnSpc>
              <a:buClrTx/>
              <a:buFont typeface="Wingdings" panose="05000000000000000000" pitchFamily="2" charset="2"/>
              <a:buChar char="§"/>
            </a:pPr>
            <a:r>
              <a:rPr lang="en-US" sz="1800" b="1" dirty="0"/>
              <a:t>Susceptible to well-known network attacks</a:t>
            </a:r>
            <a:endParaRPr lang="en-US" sz="1800" dirty="0"/>
          </a:p>
          <a:p>
            <a:pPr marL="285750" indent="-285750">
              <a:lnSpc>
                <a:spcPct val="110000"/>
              </a:lnSpc>
              <a:buClrTx/>
              <a:buFont typeface="Wingdings" panose="05000000000000000000" pitchFamily="2" charset="2"/>
              <a:buChar char="§"/>
            </a:pPr>
            <a:r>
              <a:rPr lang="en-US" sz="1800" b="1" dirty="0"/>
              <a:t>Many countries have adopted this method </a:t>
            </a:r>
          </a:p>
        </p:txBody>
      </p:sp>
      <p:pic>
        <p:nvPicPr>
          <p:cNvPr id="2050" name="Picture 2">
            <a:extLst>
              <a:ext uri="{FF2B5EF4-FFF2-40B4-BE49-F238E27FC236}">
                <a16:creationId xmlns:a16="http://schemas.microsoft.com/office/drawing/2014/main" id="{E2CEDD0A-D348-4DA9-A450-AA2D999462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85" r="21925"/>
          <a:stretch/>
        </p:blipFill>
        <p:spPr bwMode="auto">
          <a:xfrm>
            <a:off x="0" y="1955268"/>
            <a:ext cx="2879695" cy="31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948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3"/>
        <p:cNvGrpSpPr/>
        <p:nvPr/>
      </p:nvGrpSpPr>
      <p:grpSpPr>
        <a:xfrm>
          <a:off x="0" y="0"/>
          <a:ext cx="0" cy="0"/>
          <a:chOff x="0" y="0"/>
          <a:chExt cx="0" cy="0"/>
        </a:xfrm>
      </p:grpSpPr>
      <p:sp>
        <p:nvSpPr>
          <p:cNvPr id="3914" name="Google Shape;3914;p22"/>
          <p:cNvSpPr txBox="1">
            <a:spLocks noGrp="1"/>
          </p:cNvSpPr>
          <p:nvPr>
            <p:ph type="title"/>
          </p:nvPr>
        </p:nvSpPr>
        <p:spPr>
          <a:xfrm>
            <a:off x="3629452" y="847156"/>
            <a:ext cx="3906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SINGAPORE</a:t>
            </a:r>
            <a:endParaRPr dirty="0"/>
          </a:p>
        </p:txBody>
      </p:sp>
      <p:sp>
        <p:nvSpPr>
          <p:cNvPr id="3915" name="Google Shape;3915;p22"/>
          <p:cNvSpPr txBox="1">
            <a:spLocks noGrp="1"/>
          </p:cNvSpPr>
          <p:nvPr>
            <p:ph type="body" idx="1"/>
          </p:nvPr>
        </p:nvSpPr>
        <p:spPr>
          <a:xfrm>
            <a:off x="3629452" y="1612731"/>
            <a:ext cx="3906600" cy="22719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Clr>
                <a:schemeClr val="tx1"/>
              </a:buClr>
              <a:buFont typeface="Wingdings" panose="05000000000000000000" pitchFamily="2" charset="2"/>
              <a:buChar char="§"/>
            </a:pPr>
            <a:r>
              <a:rPr lang="en" sz="1800" dirty="0"/>
              <a:t>TraceTogether Bluetooth app on cellphone</a:t>
            </a:r>
          </a:p>
          <a:p>
            <a:pPr marL="285750" lvl="0" indent="-285750" algn="l" rtl="0">
              <a:spcBef>
                <a:spcPts val="600"/>
              </a:spcBef>
              <a:spcAft>
                <a:spcPts val="0"/>
              </a:spcAft>
              <a:buClr>
                <a:schemeClr val="tx1"/>
              </a:buClr>
              <a:buFont typeface="Wingdings" panose="05000000000000000000" pitchFamily="2" charset="2"/>
              <a:buChar char="§"/>
            </a:pPr>
            <a:r>
              <a:rPr lang="en-US" sz="1800" dirty="0"/>
              <a:t>Since March 2020</a:t>
            </a:r>
          </a:p>
          <a:p>
            <a:pPr marL="285750" lvl="0" indent="-285750" algn="l" rtl="0">
              <a:spcBef>
                <a:spcPts val="600"/>
              </a:spcBef>
              <a:spcAft>
                <a:spcPts val="0"/>
              </a:spcAft>
              <a:buClr>
                <a:schemeClr val="tx1"/>
              </a:buClr>
              <a:buFont typeface="Wingdings" panose="05000000000000000000" pitchFamily="2" charset="2"/>
              <a:buChar char="§"/>
            </a:pPr>
            <a:r>
              <a:rPr lang="en-US" sz="1800" dirty="0"/>
              <a:t>Pings user if other users are in proximity</a:t>
            </a:r>
          </a:p>
          <a:p>
            <a:pPr marL="285750" lvl="0" indent="-285750" algn="l" rtl="0">
              <a:spcBef>
                <a:spcPts val="600"/>
              </a:spcBef>
              <a:spcAft>
                <a:spcPts val="0"/>
              </a:spcAft>
              <a:buClr>
                <a:schemeClr val="tx1"/>
              </a:buClr>
              <a:buFont typeface="Wingdings" panose="05000000000000000000" pitchFamily="2" charset="2"/>
              <a:buChar char="§"/>
            </a:pPr>
            <a:r>
              <a:rPr lang="en-US" sz="1800" dirty="0"/>
              <a:t>High adoption rate (over 70% for token and app)</a:t>
            </a:r>
          </a:p>
          <a:p>
            <a:pPr marL="285750" indent="-285750">
              <a:buClr>
                <a:schemeClr val="tx1"/>
              </a:buClr>
              <a:buFont typeface="Wingdings" panose="05000000000000000000" pitchFamily="2" charset="2"/>
              <a:buChar char="§"/>
            </a:pPr>
            <a:r>
              <a:rPr lang="en-US" sz="1800" dirty="0"/>
              <a:t>Highly effective, but extremely privacy intrusive</a:t>
            </a:r>
          </a:p>
        </p:txBody>
      </p:sp>
      <p:sp>
        <p:nvSpPr>
          <p:cNvPr id="3917" name="Google Shape;3917;p22"/>
          <p:cNvSpPr txBox="1">
            <a:spLocks noGrp="1"/>
          </p:cNvSpPr>
          <p:nvPr>
            <p:ph type="sldNum" idx="12"/>
          </p:nvPr>
        </p:nvSpPr>
        <p:spPr>
          <a:xfrm>
            <a:off x="91531" y="4720201"/>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pic>
        <p:nvPicPr>
          <p:cNvPr id="3074" name="Picture 2">
            <a:extLst>
              <a:ext uri="{FF2B5EF4-FFF2-40B4-BE49-F238E27FC236}">
                <a16:creationId xmlns:a16="http://schemas.microsoft.com/office/drawing/2014/main" id="{EFB9F357-A2E2-4BEA-B377-601ADA22FD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10" t="-1" r="35737" b="574"/>
          <a:stretch/>
        </p:blipFill>
        <p:spPr bwMode="auto">
          <a:xfrm>
            <a:off x="-872258" y="-29699"/>
            <a:ext cx="4251184" cy="52353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264AFE2-13A3-417C-9EAF-176A51C03DC6}"/>
              </a:ext>
            </a:extLst>
          </p:cNvPr>
          <p:cNvSpPr txBox="1"/>
          <p:nvPr/>
        </p:nvSpPr>
        <p:spPr>
          <a:xfrm>
            <a:off x="3328174" y="4842800"/>
            <a:ext cx="4974439" cy="338554"/>
          </a:xfrm>
          <a:prstGeom prst="rect">
            <a:avLst/>
          </a:prstGeom>
          <a:noFill/>
        </p:spPr>
        <p:txBody>
          <a:bodyPr wrap="square">
            <a:spAutoFit/>
          </a:bodyPr>
          <a:lstStyle/>
          <a:p>
            <a:r>
              <a:rPr lang="en-US" sz="800" dirty="0"/>
              <a:t>Image Source: https://encrypted-tbn0.gstatic.com/images?q=tbn:ANd9GcSvo0m0QaJLmom946ZbJEra8-6x1TLAr_4B2g&amp;usqp=CAU</a:t>
            </a:r>
          </a:p>
        </p:txBody>
      </p:sp>
    </p:spTree>
    <p:extLst>
      <p:ext uri="{BB962C8B-B14F-4D97-AF65-F5344CB8AC3E}">
        <p14:creationId xmlns:p14="http://schemas.microsoft.com/office/powerpoint/2010/main" val="2742498871"/>
      </p:ext>
    </p:extLst>
  </p:cSld>
  <p:clrMapOvr>
    <a:masterClrMapping/>
  </p:clrMapOvr>
</p:sld>
</file>

<file path=ppt/theme/theme1.xml><?xml version="1.0" encoding="utf-8"?>
<a:theme xmlns:a="http://schemas.openxmlformats.org/drawingml/2006/main" name="Mowbray template">
  <a:themeElements>
    <a:clrScheme name="Custom 347">
      <a:dk1>
        <a:srgbClr val="003B55"/>
      </a:dk1>
      <a:lt1>
        <a:srgbClr val="FFFFFF"/>
      </a:lt1>
      <a:dk2>
        <a:srgbClr val="0B87A1"/>
      </a:dk2>
      <a:lt2>
        <a:srgbClr val="EEF1EE"/>
      </a:lt2>
      <a:accent1>
        <a:srgbClr val="D3EBD5"/>
      </a:accent1>
      <a:accent2>
        <a:srgbClr val="80BFB7"/>
      </a:accent2>
      <a:accent3>
        <a:srgbClr val="0B87A1"/>
      </a:accent3>
      <a:accent4>
        <a:srgbClr val="01597F"/>
      </a:accent4>
      <a:accent5>
        <a:srgbClr val="003B55"/>
      </a:accent5>
      <a:accent6>
        <a:srgbClr val="001120"/>
      </a:accent6>
      <a:hlink>
        <a:srgbClr val="01597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2682</TotalTime>
  <Words>6093</Words>
  <Application>Microsoft Office PowerPoint</Application>
  <PresentationFormat>On-screen Show (16:9)</PresentationFormat>
  <Paragraphs>625</Paragraphs>
  <Slides>67</Slides>
  <Notes>66</Notes>
  <HiddenSlides>0</HiddenSlides>
  <MMClips>2</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1" baseType="lpstr">
      <vt:lpstr>Times New Roman</vt:lpstr>
      <vt:lpstr>Titillium Web</vt:lpstr>
      <vt:lpstr>Arial</vt:lpstr>
      <vt:lpstr>Wingdings</vt:lpstr>
      <vt:lpstr>Cambria Math</vt:lpstr>
      <vt:lpstr>Segoe UI</vt:lpstr>
      <vt:lpstr>Dosis ExtraLight</vt:lpstr>
      <vt:lpstr>Titillium Web Light</vt:lpstr>
      <vt:lpstr>Calibri</vt:lpstr>
      <vt:lpstr>Garamond</vt:lpstr>
      <vt:lpstr>Dosis</vt:lpstr>
      <vt:lpstr>Open Sans</vt:lpstr>
      <vt:lpstr>Mowbray template</vt:lpstr>
      <vt:lpstr>Document</vt:lpstr>
      <vt:lpstr>PATHSIM Contact Tracing with Realistic Path Simulation Using Cellphone Log Data  Michael Mark Masters Thesis 2021 Computer Science and Information Systems </vt:lpstr>
      <vt:lpstr>HELLO!</vt:lpstr>
      <vt:lpstr>HIGH LEVEL OVERVIEW</vt:lpstr>
      <vt:lpstr>PATHSIM</vt:lpstr>
      <vt:lpstr>1. CONTACT TRACING</vt:lpstr>
      <vt:lpstr>CONTACT TRACING</vt:lpstr>
      <vt:lpstr>PowerPoint Presentation</vt:lpstr>
      <vt:lpstr>Contact Tracing based on Bluetooth</vt:lpstr>
      <vt:lpstr>SINGAPORE</vt:lpstr>
      <vt:lpstr>CHINA</vt:lpstr>
      <vt:lpstr>SOUTH KOREA</vt:lpstr>
      <vt:lpstr>Social media contact tracing </vt:lpstr>
      <vt:lpstr>Other Methods of Contact Tracing</vt:lpstr>
      <vt:lpstr>CURRENT METHODS ARE</vt:lpstr>
      <vt:lpstr>PowerPoint Presentation</vt:lpstr>
      <vt:lpstr>PATHSIM</vt:lpstr>
      <vt:lpstr>2. Cellphone LTE Network</vt:lpstr>
      <vt:lpstr>MRO Data</vt:lpstr>
      <vt:lpstr>Timing Advance (Tadv)</vt:lpstr>
      <vt:lpstr>Angle of Arrival (θ)</vt:lpstr>
      <vt:lpstr>Reference Signal Received Power  (𝜔)</vt:lpstr>
      <vt:lpstr>PATHSIM</vt:lpstr>
      <vt:lpstr>3. VECSIM (Prior Work)</vt:lpstr>
      <vt:lpstr>VECSIM METHOLOGY</vt:lpstr>
      <vt:lpstr>VECSIM Distance Estimation</vt:lpstr>
      <vt:lpstr>VECSIM Methology</vt:lpstr>
      <vt:lpstr>VECSIM Maximum Likelihood Principle</vt:lpstr>
      <vt:lpstr>Signal Discontinuities</vt:lpstr>
      <vt:lpstr>Discontinuity Pairs</vt:lpstr>
      <vt:lpstr>VECSIM LIMITATIONS</vt:lpstr>
      <vt:lpstr>Vecsim Example: Invalid Pairs</vt:lpstr>
      <vt:lpstr>Vecsim Example: Invalid Pairs</vt:lpstr>
      <vt:lpstr>PATHSIM</vt:lpstr>
      <vt:lpstr>PATHSIM METHOLOGY</vt:lpstr>
      <vt:lpstr>PATHSIM</vt:lpstr>
      <vt:lpstr>Vecsim Example: Invalid Pairs</vt:lpstr>
      <vt:lpstr>Pathsim Example</vt:lpstr>
      <vt:lpstr>Pathsim Example</vt:lpstr>
      <vt:lpstr>Pathsim Example</vt:lpstr>
      <vt:lpstr>PATHSIM</vt:lpstr>
      <vt:lpstr>PATHSIM Distance Estimation</vt:lpstr>
      <vt:lpstr>PATHSIM Distance Estimation Key Points</vt:lpstr>
      <vt:lpstr>PATHSIM Distance Estimation Examples</vt:lpstr>
      <vt:lpstr>PATHSIM Distance Estimation Examples</vt:lpstr>
      <vt:lpstr>PATHSIM</vt:lpstr>
      <vt:lpstr>Data Generation for Pathsim</vt:lpstr>
      <vt:lpstr>Simulation Path Generation</vt:lpstr>
      <vt:lpstr>PowerPoint Presentation</vt:lpstr>
      <vt:lpstr>PowerPoint Presentation</vt:lpstr>
      <vt:lpstr>PowerPoint Presentation</vt:lpstr>
      <vt:lpstr>A* Method Demonstration</vt:lpstr>
      <vt:lpstr>PATHSIM</vt:lpstr>
      <vt:lpstr>PATHSIM Tests</vt:lpstr>
      <vt:lpstr>PowerPoint Presentation</vt:lpstr>
      <vt:lpstr>PowerPoint Presentation</vt:lpstr>
      <vt:lpstr>PowerPoint Presentation</vt:lpstr>
      <vt:lpstr>PATHSIM</vt:lpstr>
      <vt:lpstr>PowerPoint Presentation</vt:lpstr>
      <vt:lpstr>PowerPoint Presentation</vt:lpstr>
      <vt:lpstr>PATHSIM IMPROVEMENT OVER VECSIM</vt:lpstr>
      <vt:lpstr>PATHSIM</vt:lpstr>
      <vt:lpstr>PowerPoint Presentation</vt:lpstr>
      <vt:lpstr>Pathsim Limitations</vt:lpstr>
      <vt:lpstr>PowerPoint Presentation</vt:lpstr>
      <vt:lpstr>PATHSIM SWOT ANALYSIS</vt:lpstr>
      <vt:lpstr>Contributors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PATHSIM Contact Tracing with Realistic Path Simulation Using Cellphone Log Data  Michael Mark Masters Thesis 2021 Computer Science and Information Systems </dc:title>
  <dc:creator>Michael</dc:creator>
  <cp:lastModifiedBy>MIchael Mark</cp:lastModifiedBy>
  <cp:revision>129</cp:revision>
  <dcterms:modified xsi:type="dcterms:W3CDTF">2021-05-10T15:38:37Z</dcterms:modified>
</cp:coreProperties>
</file>